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9"/>
  </p:notesMasterIdLst>
  <p:sldIdLst>
    <p:sldId id="256" r:id="rId2"/>
    <p:sldId id="336" r:id="rId3"/>
    <p:sldId id="257" r:id="rId4"/>
    <p:sldId id="258" r:id="rId5"/>
    <p:sldId id="329" r:id="rId6"/>
    <p:sldId id="260" r:id="rId7"/>
    <p:sldId id="330" r:id="rId8"/>
    <p:sldId id="337" r:id="rId9"/>
    <p:sldId id="277" r:id="rId10"/>
    <p:sldId id="261" r:id="rId11"/>
    <p:sldId id="259" r:id="rId12"/>
    <p:sldId id="274" r:id="rId13"/>
    <p:sldId id="334" r:id="rId14"/>
    <p:sldId id="338" r:id="rId15"/>
    <p:sldId id="331" r:id="rId16"/>
    <p:sldId id="332" r:id="rId17"/>
    <p:sldId id="264" r:id="rId18"/>
    <p:sldId id="265" r:id="rId19"/>
    <p:sldId id="266" r:id="rId20"/>
    <p:sldId id="267" r:id="rId21"/>
    <p:sldId id="268" r:id="rId22"/>
    <p:sldId id="269" r:id="rId23"/>
    <p:sldId id="333" r:id="rId24"/>
    <p:sldId id="270" r:id="rId25"/>
    <p:sldId id="335" r:id="rId26"/>
    <p:sldId id="276" r:id="rId27"/>
    <p:sldId id="278" r:id="rId28"/>
    <p:sldId id="275" r:id="rId29"/>
    <p:sldId id="279" r:id="rId30"/>
    <p:sldId id="281" r:id="rId31"/>
    <p:sldId id="282" r:id="rId32"/>
    <p:sldId id="283" r:id="rId33"/>
    <p:sldId id="284" r:id="rId34"/>
    <p:sldId id="285" r:id="rId35"/>
    <p:sldId id="286" r:id="rId36"/>
    <p:sldId id="287" r:id="rId37"/>
    <p:sldId id="288" r:id="rId38"/>
    <p:sldId id="289" r:id="rId39"/>
    <p:sldId id="290" r:id="rId40"/>
    <p:sldId id="291" r:id="rId41"/>
    <p:sldId id="292" r:id="rId42"/>
    <p:sldId id="293" r:id="rId43"/>
    <p:sldId id="294" r:id="rId44"/>
    <p:sldId id="295" r:id="rId45"/>
    <p:sldId id="296" r:id="rId46"/>
    <p:sldId id="297" r:id="rId47"/>
    <p:sldId id="298" r:id="rId48"/>
    <p:sldId id="299" r:id="rId49"/>
    <p:sldId id="300" r:id="rId50"/>
    <p:sldId id="301" r:id="rId51"/>
    <p:sldId id="302" r:id="rId52"/>
    <p:sldId id="303" r:id="rId53"/>
    <p:sldId id="304" r:id="rId54"/>
    <p:sldId id="305" r:id="rId55"/>
    <p:sldId id="306" r:id="rId56"/>
    <p:sldId id="307" r:id="rId57"/>
    <p:sldId id="308" r:id="rId58"/>
    <p:sldId id="309" r:id="rId59"/>
    <p:sldId id="310" r:id="rId60"/>
    <p:sldId id="311" r:id="rId61"/>
    <p:sldId id="312" r:id="rId62"/>
    <p:sldId id="313" r:id="rId63"/>
    <p:sldId id="314" r:id="rId64"/>
    <p:sldId id="315" r:id="rId65"/>
    <p:sldId id="316" r:id="rId66"/>
    <p:sldId id="317" r:id="rId67"/>
    <p:sldId id="318" r:id="rId68"/>
    <p:sldId id="319" r:id="rId69"/>
    <p:sldId id="320" r:id="rId70"/>
    <p:sldId id="321" r:id="rId71"/>
    <p:sldId id="322" r:id="rId72"/>
    <p:sldId id="323" r:id="rId73"/>
    <p:sldId id="324" r:id="rId74"/>
    <p:sldId id="325" r:id="rId75"/>
    <p:sldId id="326" r:id="rId76"/>
    <p:sldId id="327" r:id="rId77"/>
    <p:sldId id="328" r:id="rId78"/>
  </p:sldIdLst>
  <p:sldSz cx="9144000" cy="5143500" type="screen16x9"/>
  <p:notesSz cx="6858000" cy="9144000"/>
  <p:embeddedFontLst>
    <p:embeddedFont>
      <p:font typeface="Calibri" panose="020F0502020204030204" pitchFamily="34" charset="0"/>
      <p:regular r:id="rId80"/>
      <p:bold r:id="rId81"/>
      <p:italic r:id="rId82"/>
      <p:boldItalic r:id="rId83"/>
    </p:embeddedFont>
    <p:embeddedFont>
      <p:font typeface="Consolas" panose="020B0609020204030204" pitchFamily="49" charset="0"/>
      <p:regular r:id="rId84"/>
      <p:bold r:id="rId85"/>
      <p:italic r:id="rId86"/>
      <p:boldItalic r:id="rId87"/>
    </p:embeddedFont>
    <p:embeddedFont>
      <p:font typeface="Dank Mono" pitchFamily="49" charset="77"/>
      <p:regular r:id="rId88"/>
      <p:italic r:id="rId89"/>
    </p:embeddedFont>
    <p:embeddedFont>
      <p:font typeface="Garamond" panose="02020404030301010803" pitchFamily="18" charset="0"/>
      <p:regular r:id="rId90"/>
      <p:bold r:id="rId91"/>
      <p:italic r:id="rId92"/>
      <p:boldItalic r:id="rId93"/>
    </p:embeddedFont>
    <p:embeddedFont>
      <p:font typeface="Helvetica Neue" panose="02000503000000020004" pitchFamily="2" charset="0"/>
      <p:regular r:id="rId94"/>
      <p:bold r:id="rId95"/>
      <p:italic r:id="rId96"/>
      <p:boldItalic r:id="rId97"/>
    </p:embeddedFont>
    <p:embeddedFont>
      <p:font typeface="Oswald" pitchFamily="2" charset="77"/>
      <p:regular r:id="rId98"/>
      <p:bold r:id="rId99"/>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428"/>
    <p:restoredTop sz="57866"/>
  </p:normalViewPr>
  <p:slideViewPr>
    <p:cSldViewPr snapToGrid="0" snapToObjects="1">
      <p:cViewPr>
        <p:scale>
          <a:sx n="95" d="100"/>
          <a:sy n="95" d="100"/>
        </p:scale>
        <p:origin x="2736" y="576"/>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5.fntdata"/><Relationship Id="rId89" Type="http://schemas.openxmlformats.org/officeDocument/2006/relationships/font" Target="fonts/font10.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slide" Target="slides/slide73.xml"/><Relationship Id="rId79" Type="http://schemas.openxmlformats.org/officeDocument/2006/relationships/notesMaster" Target="notesMasters/notesMaster1.xml"/><Relationship Id="rId102" Type="http://schemas.openxmlformats.org/officeDocument/2006/relationships/theme" Target="theme/theme1.xml"/><Relationship Id="rId5" Type="http://schemas.openxmlformats.org/officeDocument/2006/relationships/slide" Target="slides/slide4.xml"/><Relationship Id="rId90" Type="http://schemas.openxmlformats.org/officeDocument/2006/relationships/font" Target="fonts/font11.fntdata"/><Relationship Id="rId95" Type="http://schemas.openxmlformats.org/officeDocument/2006/relationships/font" Target="fonts/font16.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1.fntdata"/><Relationship Id="rId85" Type="http://schemas.openxmlformats.org/officeDocument/2006/relationships/font" Target="fonts/font6.fntdata"/><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103"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83" Type="http://schemas.openxmlformats.org/officeDocument/2006/relationships/font" Target="fonts/font4.fntdata"/><Relationship Id="rId88" Type="http://schemas.openxmlformats.org/officeDocument/2006/relationships/font" Target="fonts/font9.fntdata"/><Relationship Id="rId91" Type="http://schemas.openxmlformats.org/officeDocument/2006/relationships/font" Target="fonts/font12.fntdata"/><Relationship Id="rId96"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slide" Target="slides/slide77.xml"/><Relationship Id="rId81" Type="http://schemas.openxmlformats.org/officeDocument/2006/relationships/font" Target="fonts/font2.fntdata"/><Relationship Id="rId86" Type="http://schemas.openxmlformats.org/officeDocument/2006/relationships/font" Target="fonts/font7.fntdata"/><Relationship Id="rId94" Type="http://schemas.openxmlformats.org/officeDocument/2006/relationships/font" Target="fonts/font15.fntdata"/><Relationship Id="rId99" Type="http://schemas.openxmlformats.org/officeDocument/2006/relationships/font" Target="fonts/font20.fntdata"/><Relationship Id="rId10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13.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8.fntdata"/><Relationship Id="rId61" Type="http://schemas.openxmlformats.org/officeDocument/2006/relationships/slide" Target="slides/slide60.xml"/><Relationship Id="rId82" Type="http://schemas.openxmlformats.org/officeDocument/2006/relationships/font" Target="fonts/font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presProps" Target="presProp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font" Target="fonts/font14.fntdata"/><Relationship Id="rId98" Type="http://schemas.openxmlformats.org/officeDocument/2006/relationships/font" Target="fonts/font19.fntdata"/><Relationship Id="rId3" Type="http://schemas.openxmlformats.org/officeDocument/2006/relationships/slide" Target="slides/slide2.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3" Type="http://schemas.openxmlformats.org/officeDocument/2006/relationships/hyperlink" Target="https://www.jetbrains.com/help/ruby/run-debug-configuration-cucumber.html" TargetMode="External"/><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95m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110m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157.5m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160m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30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a:t>
            </a:r>
            <a:r>
              <a:rPr lang="en-US" sz="1400" dirty="0" err="1"/>
              <a:t>hooks.rb</a:t>
            </a:r>
            <a:r>
              <a:rPr lang="en-US" sz="1400" dirty="0"/>
              <a:t>,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ruby files &amp; features within these folders.</a:t>
            </a:r>
            <a:endParaRPr sz="1400" dirty="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as necessary</a:t>
            </a: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0"/>
        <p:cNvGrpSpPr/>
        <p:nvPr/>
      </p:nvGrpSpPr>
      <p:grpSpPr>
        <a:xfrm>
          <a:off x="0" y="0"/>
          <a:ext cx="0" cy="0"/>
          <a:chOff x="0" y="0"/>
          <a:chExt cx="0" cy="0"/>
        </a:xfrm>
      </p:grpSpPr>
      <p:sp>
        <p:nvSpPr>
          <p:cNvPr id="271" name="Google Shape;271;g24553488a2_0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2" name="Google Shape;272;g24553488a2_0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Presenter reviews solution(s) to scenarios 2-3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 </a:t>
            </a:r>
            <a:r>
              <a:rPr lang="en-US" sz="1400" dirty="0">
                <a:solidFill>
                  <a:schemeClr val="dk1"/>
                </a:solidFill>
              </a:rPr>
              <a:t>Timebox this exercise for 15 minutes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5th &amp; 6th adopt_puppies.feature scenarios. Presenter is available for questions. Timebox this exercise for 30 minutes (15 per scenario)</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#5 Be able to add another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"Adopt Another Puppy"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the puppy "Ruby Sue"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"Adopt Me!"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puppy "Ruby Sue" is in my litter</a:t>
            </a: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Scenario: #6 Be able to change my mind removes all puppies from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"Adopt Another Puppy"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the puppy "Ruby Sue"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"Adopt Me!"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"Change your mind"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home page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see "Your cart is currently empty"</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scenarios 5-6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Given(/^I have added a puppy to my litter$/) do</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step 'I am on the home page'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step 'I click on the puppy "Brook"'</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step 'I click on "Adopt Me!"'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goes through the 7th adopt_puppies.feature scenario with the class. </a:t>
            </a:r>
            <a:r>
              <a:rPr lang="en-US" sz="1400">
                <a:solidFill>
                  <a:schemeClr val="dk1"/>
                </a:solidFill>
              </a:rPr>
              <a:t>Timebox this exercise for 30 minutes</a:t>
            </a:r>
            <a:endParaRPr sz="1400">
              <a:solidFill>
                <a:schemeClr val="dk1"/>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t>Assumption is the dog used in the scenario is Brook.</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Scenario: #7 Add accessories to a puppy and the price change is reflected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add a “Collar &amp; Leash” to my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add a “Chew Toy” to my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"$63.93"</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When(/^I add a "([^"]*)" to my order$/) do |accessory|</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accessories = {"Collar &amp; Leash"=&gt; "collar", "Chew Toy" =&gt; "toy"}</a:t>
            </a: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@browser.checkbox(id: accessories[accessory]).set(true)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discusses how tags work, how we can include/exclude features &amp; scenarios from test runs with tags, and how to set up tags in Rubymine. Estimated length of this exercise is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0"/>
        <p:cNvGrpSpPr/>
        <p:nvPr/>
      </p:nvGrpSpPr>
      <p:grpSpPr>
        <a:xfrm>
          <a:off x="0" y="0"/>
          <a:ext cx="0" cy="0"/>
          <a:chOff x="0" y="0"/>
          <a:chExt cx="0" cy="0"/>
        </a:xfrm>
      </p:grpSpPr>
      <p:sp>
        <p:nvSpPr>
          <p:cNvPr id="321" name="Google Shape;321;g24553488a2_0_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Can put before a Feature or Scenario</a:t>
            </a:r>
            <a:endParaRPr/>
          </a:p>
        </p:txBody>
      </p:sp>
      <p:sp>
        <p:nvSpPr>
          <p:cNvPr id="322" name="Google Shape;322;g24553488a2_0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8"/>
        <p:cNvGrpSpPr/>
        <p:nvPr/>
      </p:nvGrpSpPr>
      <p:grpSpPr>
        <a:xfrm>
          <a:off x="0" y="0"/>
          <a:ext cx="0" cy="0"/>
          <a:chOff x="0" y="0"/>
          <a:chExt cx="0" cy="0"/>
        </a:xfrm>
      </p:grpSpPr>
      <p:sp>
        <p:nvSpPr>
          <p:cNvPr id="329" name="Google Shape;329;g24553488a2_0_6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Can also AND or OR hooks together</a:t>
            </a:r>
            <a:endParaRPr/>
          </a:p>
          <a:p>
            <a:pPr marL="0" lvl="0" indent="0" algn="l" rtl="0">
              <a:spcBef>
                <a:spcPts val="0"/>
              </a:spcBef>
              <a:spcAft>
                <a:spcPts val="0"/>
              </a:spcAft>
              <a:buNone/>
            </a:pPr>
            <a:endParaRPr/>
          </a:p>
          <a:p>
            <a:pPr marL="0" lvl="0" indent="0" algn="l" rtl="0">
              <a:spcBef>
                <a:spcPts val="0"/>
              </a:spcBef>
              <a:spcAft>
                <a:spcPts val="0"/>
              </a:spcAft>
              <a:buNone/>
            </a:pPr>
            <a:r>
              <a:rPr lang="en-US"/>
              <a:t>Works for all types of Hooks:  Before, After, AfterStep, Around</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For OR tags, pass the tags in a single string comma separated:</a:t>
            </a:r>
            <a:endParaRPr/>
          </a:p>
          <a:p>
            <a:pPr marL="0" lvl="0" indent="0" algn="l" rtl="0">
              <a:spcBef>
                <a:spcPts val="0"/>
              </a:spcBef>
              <a:spcAft>
                <a:spcPts val="0"/>
              </a:spcAft>
              <a:buNone/>
            </a:pPr>
            <a:r>
              <a:rPr lang="en-US">
                <a:latin typeface="Consolas"/>
                <a:ea typeface="Consolas"/>
                <a:cs typeface="Consolas"/>
                <a:sym typeface="Consolas"/>
              </a:rPr>
              <a:t>Before('@cucumis, @sativus') do</a:t>
            </a:r>
            <a:br>
              <a:rPr lang="en-US">
                <a:latin typeface="Consolas"/>
                <a:ea typeface="Consolas"/>
                <a:cs typeface="Consolas"/>
                <a:sym typeface="Consolas"/>
              </a:rPr>
            </a:br>
            <a:r>
              <a:rPr lang="en-US">
                <a:latin typeface="Consolas"/>
                <a:ea typeface="Consolas"/>
                <a:cs typeface="Consolas"/>
                <a:sym typeface="Consolas"/>
              </a:rPr>
              <a:t>  # This will only run before scenarios tagged</a:t>
            </a:r>
            <a:br>
              <a:rPr lang="en-US">
                <a:latin typeface="Consolas"/>
                <a:ea typeface="Consolas"/>
                <a:cs typeface="Consolas"/>
                <a:sym typeface="Consolas"/>
              </a:rPr>
            </a:br>
            <a:r>
              <a:rPr lang="en-US">
                <a:latin typeface="Consolas"/>
                <a:ea typeface="Consolas"/>
                <a:cs typeface="Consolas"/>
                <a:sym typeface="Consolas"/>
              </a:rPr>
              <a:t>  # with @cucumis OR @sativus.</a:t>
            </a:r>
            <a:br>
              <a:rPr lang="en-US">
                <a:latin typeface="Consolas"/>
                <a:ea typeface="Consolas"/>
                <a:cs typeface="Consolas"/>
                <a:sym typeface="Consolas"/>
              </a:rPr>
            </a:br>
            <a:r>
              <a:rPr lang="en-US">
                <a:latin typeface="Consolas"/>
                <a:ea typeface="Consolas"/>
                <a:cs typeface="Consolas"/>
                <a:sym typeface="Consolas"/>
              </a:rPr>
              <a:t>end</a:t>
            </a:r>
            <a:endParaRPr>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For AND tags, pass the tags as separate tag strings:</a:t>
            </a:r>
            <a:endParaRPr/>
          </a:p>
          <a:p>
            <a:pPr marL="0" lvl="0" indent="0" algn="l" rtl="0">
              <a:spcBef>
                <a:spcPts val="0"/>
              </a:spcBef>
              <a:spcAft>
                <a:spcPts val="0"/>
              </a:spcAft>
              <a:buNone/>
            </a:pPr>
            <a:r>
              <a:rPr lang="en-US">
                <a:latin typeface="Consolas"/>
                <a:ea typeface="Consolas"/>
                <a:cs typeface="Consolas"/>
                <a:sym typeface="Consolas"/>
              </a:rPr>
              <a:t>Before('@cucumis', '~@sativus') do</a:t>
            </a:r>
            <a:br>
              <a:rPr lang="en-US">
                <a:latin typeface="Consolas"/>
                <a:ea typeface="Consolas"/>
                <a:cs typeface="Consolas"/>
                <a:sym typeface="Consolas"/>
              </a:rPr>
            </a:br>
            <a:r>
              <a:rPr lang="en-US">
                <a:latin typeface="Consolas"/>
                <a:ea typeface="Consolas"/>
                <a:cs typeface="Consolas"/>
                <a:sym typeface="Consolas"/>
              </a:rPr>
              <a:t>  # This will only run before scenarios tagged</a:t>
            </a:r>
            <a:br>
              <a:rPr lang="en-US">
                <a:latin typeface="Consolas"/>
                <a:ea typeface="Consolas"/>
                <a:cs typeface="Consolas"/>
                <a:sym typeface="Consolas"/>
              </a:rPr>
            </a:br>
            <a:r>
              <a:rPr lang="en-US">
                <a:latin typeface="Consolas"/>
                <a:ea typeface="Consolas"/>
                <a:cs typeface="Consolas"/>
                <a:sym typeface="Consolas"/>
              </a:rPr>
              <a:t>  # with @cucumis AND NOT @sativus.</a:t>
            </a:r>
            <a:br>
              <a:rPr lang="en-US">
                <a:latin typeface="Consolas"/>
                <a:ea typeface="Consolas"/>
                <a:cs typeface="Consolas"/>
                <a:sym typeface="Consolas"/>
              </a:rPr>
            </a:br>
            <a:r>
              <a:rPr lang="en-US">
                <a:latin typeface="Consolas"/>
                <a:ea typeface="Consolas"/>
                <a:cs typeface="Consolas"/>
                <a:sym typeface="Consolas"/>
              </a:rPr>
              <a:t>end</a:t>
            </a:r>
            <a:endParaRPr>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a:p>
          <a:p>
            <a:pPr marL="0" lvl="0" indent="0" algn="l" rtl="0">
              <a:spcBef>
                <a:spcPts val="0"/>
              </a:spcBef>
              <a:spcAft>
                <a:spcPts val="0"/>
              </a:spcAft>
              <a:buClr>
                <a:schemeClr val="dk1"/>
              </a:buClr>
              <a:buSzPts val="1100"/>
              <a:buFont typeface="Arial"/>
              <a:buNone/>
            </a:pPr>
            <a:r>
              <a:rPr lang="en-US"/>
              <a:t>You create complex tag conditions using both OR and AND on tags:</a:t>
            </a:r>
            <a:endParaRPr/>
          </a:p>
          <a:p>
            <a:pPr marL="0" lvl="0" indent="0" algn="l" rtl="0">
              <a:spcBef>
                <a:spcPts val="0"/>
              </a:spcBef>
              <a:spcAft>
                <a:spcPts val="0"/>
              </a:spcAft>
              <a:buClr>
                <a:schemeClr val="dk1"/>
              </a:buClr>
              <a:buSzPts val="1100"/>
              <a:buFont typeface="Arial"/>
              <a:buNone/>
            </a:pPr>
            <a:r>
              <a:rPr lang="en-US">
                <a:latin typeface="Consolas"/>
                <a:ea typeface="Consolas"/>
                <a:cs typeface="Consolas"/>
                <a:sym typeface="Consolas"/>
              </a:rPr>
              <a:t>Before('@cucumis, @sativus', '@aqua') do</a:t>
            </a:r>
            <a:br>
              <a:rPr lang="en-US">
                <a:latin typeface="Consolas"/>
                <a:ea typeface="Consolas"/>
                <a:cs typeface="Consolas"/>
                <a:sym typeface="Consolas"/>
              </a:rPr>
            </a:br>
            <a:r>
              <a:rPr lang="en-US">
                <a:latin typeface="Consolas"/>
                <a:ea typeface="Consolas"/>
                <a:cs typeface="Consolas"/>
                <a:sym typeface="Consolas"/>
              </a:rPr>
              <a:t>  # This will only run before scenarios tagged</a:t>
            </a:r>
            <a:br>
              <a:rPr lang="en-US">
                <a:latin typeface="Consolas"/>
                <a:ea typeface="Consolas"/>
                <a:cs typeface="Consolas"/>
                <a:sym typeface="Consolas"/>
              </a:rPr>
            </a:br>
            <a:r>
              <a:rPr lang="en-US">
                <a:latin typeface="Consolas"/>
                <a:ea typeface="Consolas"/>
                <a:cs typeface="Consolas"/>
                <a:sym typeface="Consolas"/>
              </a:rPr>
              <a:t>  # with (@cucumis OR @sativus) AND @aqua </a:t>
            </a:r>
            <a:br>
              <a:rPr lang="en-US">
                <a:latin typeface="Consolas"/>
                <a:ea typeface="Consolas"/>
                <a:cs typeface="Consolas"/>
                <a:sym typeface="Consolas"/>
              </a:rPr>
            </a:br>
            <a:r>
              <a:rPr lang="en-US">
                <a:latin typeface="Consolas"/>
                <a:ea typeface="Consolas"/>
                <a:cs typeface="Consolas"/>
                <a:sym typeface="Consolas"/>
              </a:rPr>
              <a:t>end</a:t>
            </a:r>
            <a:endParaRPr>
              <a:latin typeface="Consolas"/>
              <a:ea typeface="Consolas"/>
              <a:cs typeface="Consolas"/>
              <a:sym typeface="Consolas"/>
            </a:endParaRPr>
          </a:p>
          <a:p>
            <a:pPr marL="0" lvl="0" indent="0" algn="l" rtl="0">
              <a:spcBef>
                <a:spcPts val="0"/>
              </a:spcBef>
              <a:spcAft>
                <a:spcPts val="0"/>
              </a:spcAft>
              <a:buNone/>
            </a:pPr>
            <a:endParaRPr/>
          </a:p>
        </p:txBody>
      </p:sp>
      <p:sp>
        <p:nvSpPr>
          <p:cNvPr id="330" name="Google Shape;330;g24553488a2_0_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6"/>
        <p:cNvGrpSpPr/>
        <p:nvPr/>
      </p:nvGrpSpPr>
      <p:grpSpPr>
        <a:xfrm>
          <a:off x="0" y="0"/>
          <a:ext cx="0" cy="0"/>
          <a:chOff x="0" y="0"/>
          <a:chExt cx="0" cy="0"/>
        </a:xfrm>
      </p:grpSpPr>
      <p:sp>
        <p:nvSpPr>
          <p:cNvPr id="337" name="Google Shape;337;g24553488a2_0_7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Tags can also be defined as part of a cucumber.yml file in a project. We do have an example of this file in the atdd-with-puppies project that can be shown to participants.</a:t>
            </a:r>
            <a:endParaRPr/>
          </a:p>
          <a:p>
            <a:pPr marL="0" lvl="0" indent="0" algn="l" rtl="0">
              <a:spcBef>
                <a:spcPts val="0"/>
              </a:spcBef>
              <a:spcAft>
                <a:spcPts val="0"/>
              </a:spcAft>
              <a:buNone/>
            </a:pPr>
            <a:endParaRPr/>
          </a:p>
          <a:p>
            <a:pPr marL="0" lvl="0" indent="0" algn="l" rtl="0">
              <a:spcBef>
                <a:spcPts val="0"/>
              </a:spcBef>
              <a:spcAft>
                <a:spcPts val="0"/>
              </a:spcAft>
              <a:buNone/>
            </a:pPr>
            <a:r>
              <a:rPr lang="en-US"/>
              <a:t>Can also add multiple tags include/exclude to command line call.</a:t>
            </a:r>
            <a:endParaRPr/>
          </a:p>
        </p:txBody>
      </p:sp>
      <p:sp>
        <p:nvSpPr>
          <p:cNvPr id="338" name="Google Shape;338;g24553488a2_0_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4"/>
        <p:cNvGrpSpPr/>
        <p:nvPr/>
      </p:nvGrpSpPr>
      <p:grpSpPr>
        <a:xfrm>
          <a:off x="0" y="0"/>
          <a:ext cx="0" cy="0"/>
          <a:chOff x="0" y="0"/>
          <a:chExt cx="0" cy="0"/>
        </a:xfrm>
      </p:grpSpPr>
      <p:sp>
        <p:nvSpPr>
          <p:cNvPr id="345" name="Google Shape;345;g24553488a2_0_8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chemeClr val="dk1"/>
                </a:solidFill>
              </a:rPr>
              <a:t>Rubymine Run/Debug Configuration:  </a:t>
            </a:r>
            <a:r>
              <a:rPr lang="en-US" u="sng">
                <a:solidFill>
                  <a:schemeClr val="hlink"/>
                </a:solidFill>
                <a:hlinkClick r:id="rId3"/>
              </a:rPr>
              <a:t>https://www.jetbrains.com/help/ruby/run-debug-configuration-cucumber.html</a:t>
            </a:r>
            <a:endParaRPr/>
          </a:p>
          <a:p>
            <a:pPr marL="0" lvl="0" indent="0" algn="l" rtl="0">
              <a:spcBef>
                <a:spcPts val="0"/>
              </a:spcBef>
              <a:spcAft>
                <a:spcPts val="0"/>
              </a:spcAft>
              <a:buNone/>
            </a:pPr>
            <a:endParaRPr/>
          </a:p>
          <a:p>
            <a:pPr marL="0" lvl="0" indent="0" algn="l" rtl="0">
              <a:spcBef>
                <a:spcPts val="0"/>
              </a:spcBef>
              <a:spcAft>
                <a:spcPts val="0"/>
              </a:spcAft>
              <a:buClr>
                <a:schemeClr val="dk1"/>
              </a:buClr>
              <a:buSzPts val="1100"/>
              <a:buFont typeface="Arial"/>
              <a:buNone/>
            </a:pPr>
            <a:r>
              <a:rPr lang="en-US"/>
              <a:t>Speaker open up config on Rubymine and walk through creating a Debug configuration with the class.</a:t>
            </a:r>
            <a:endParaRPr/>
          </a:p>
        </p:txBody>
      </p:sp>
      <p:sp>
        <p:nvSpPr>
          <p:cNvPr id="346" name="Google Shape;346;g24553488a2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2"/>
        <p:cNvGrpSpPr/>
        <p:nvPr/>
      </p:nvGrpSpPr>
      <p:grpSpPr>
        <a:xfrm>
          <a:off x="0" y="0"/>
          <a:ext cx="0" cy="0"/>
          <a:chOff x="0" y="0"/>
          <a:chExt cx="0" cy="0"/>
        </a:xfrm>
      </p:grpSpPr>
      <p:sp>
        <p:nvSpPr>
          <p:cNvPr id="353" name="Google Shape;353;g55efe8b998_0_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54" name="Google Shape;354;g55efe8b998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5efe8b998_0_1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Tags can also be defined as part of a cucumber.yml file in a project. We do have an example of this file in the atdd-with-puppies project that can be shown to participants.</a:t>
            </a:r>
            <a:endParaRPr/>
          </a:p>
          <a:p>
            <a:pPr marL="0" lvl="0" indent="0" algn="l" rtl="0">
              <a:spcBef>
                <a:spcPts val="0"/>
              </a:spcBef>
              <a:spcAft>
                <a:spcPts val="0"/>
              </a:spcAft>
              <a:buNone/>
            </a:pPr>
            <a:endParaRPr/>
          </a:p>
          <a:p>
            <a:pPr marL="0" lvl="0" indent="0" algn="l" rtl="0">
              <a:spcBef>
                <a:spcPts val="0"/>
              </a:spcBef>
              <a:spcAft>
                <a:spcPts val="0"/>
              </a:spcAft>
              <a:buNone/>
            </a:pPr>
            <a:r>
              <a:rPr lang="en-US"/>
              <a:t>Can also add multiple tags include/exclude to command line call.</a:t>
            </a:r>
            <a:endParaRPr/>
          </a:p>
        </p:txBody>
      </p:sp>
      <p:sp>
        <p:nvSpPr>
          <p:cNvPr id="362" name="Google Shape;362;g55efe8b998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8"/>
        <p:cNvGrpSpPr/>
        <p:nvPr/>
      </p:nvGrpSpPr>
      <p:grpSpPr>
        <a:xfrm>
          <a:off x="0" y="0"/>
          <a:ext cx="0" cy="0"/>
          <a:chOff x="0" y="0"/>
          <a:chExt cx="0" cy="0"/>
        </a:xfrm>
      </p:grpSpPr>
      <p:sp>
        <p:nvSpPr>
          <p:cNvPr id="369" name="Google Shape;369;g24553488a2_0_59: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370" name="Google Shape;370;g24553488a2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solidFill>
                  <a:schemeClr val="dk1"/>
                </a:solidFill>
              </a:rPr>
              <a:t>Presenter goes through the 2nd </a:t>
            </a:r>
            <a:r>
              <a:rPr lang="en-US" sz="1400" dirty="0" err="1">
                <a:solidFill>
                  <a:schemeClr val="dk1"/>
                </a:solidFill>
              </a:rPr>
              <a:t>contact.feature</a:t>
            </a:r>
            <a:r>
              <a:rPr lang="en-US" sz="1400" dirty="0">
                <a:solidFill>
                  <a:schemeClr val="dk1"/>
                </a:solidFill>
              </a:rPr>
              <a:t> scenarios with the class (skip first because it will be refactored into a Background later). Timebox this exercise for 15 minutes.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Scenario: #2 Submit a message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fill the form in with the following values: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value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Joe Sixpack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I am having trouble adopting a puppy. Please help!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"Thank you for contacting us!"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8th adopt_puppies.feature scenario.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#8 Complete an adoption</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"Complete the Adoption"</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fill the form in with the following values: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element        | value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order_name     | Joe Sixpack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order_address  | 123 Main St.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order_email    | joe@sixpack.com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order_pay_type | Check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"Place Order"</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"Thank you for adopting a puppy!"</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 8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When(/^I fill the form in with the following values:$/) do |table|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table.hashes.each do |data|</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selector = {id: data['element']}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value = data['value']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set_field(selector, value)</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end</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def set_field(selector, 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@browser.element(selector).wait_until_present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if @browser.text_field(selector).exists?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@browser.text_field(selector).set(value)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elsif @browser.textarea(selector).exists?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@browser.textarea(selector).set(value)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else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@browser.select_list(selector).select_value(value)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35m</a:t>
            </a:r>
          </a:p>
          <a:p>
            <a:pPr marL="0" lvl="0" indent="0" algn="l" rtl="0">
              <a:spcBef>
                <a:spcPts val="0"/>
              </a:spcBef>
              <a:spcAft>
                <a:spcPts val="0"/>
              </a:spcAft>
              <a:buNone/>
            </a:pP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Presenter goes through the 3rd contact.feature scenarios with the class.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Scenario requires an outline to plug entries into a form.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  </a:t>
            </a:r>
            <a:r>
              <a:rPr lang="en-US" sz="1400">
                <a:solidFill>
                  <a:schemeClr val="dk1"/>
                </a:solidFill>
                <a:latin typeface="Consolas"/>
                <a:ea typeface="Consolas"/>
                <a:cs typeface="Consolas"/>
                <a:sym typeface="Consolas"/>
              </a:rPr>
              <a:t>Scenario Outline: #3 All fields are required to send a message to the agency</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the contact form is completely filled in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But I blank out "&lt;element&gt;"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"&lt;error&gt;"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Examples: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error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Name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Email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Body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When(/^the contact form is completely filled in$/) do</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steps %Q{</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And I fill the form in with the following values:</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element               | value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contact_message_name  | Name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contact_message_email | Email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contact_message_body  | Body can't be blank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sz="1400">
                <a:solidFill>
                  <a:schemeClr val="dk1"/>
                </a:solidFill>
                <a:latin typeface="Consolas"/>
                <a:ea typeface="Consolas"/>
                <a:cs typeface="Consolas"/>
                <a:sym typeface="Consolas"/>
              </a:rPr>
            </a:b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When(/^I blank out "(.*)"$/) do |element|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set_field({id:element},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9th adopt_puppies.feature scenario.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Outline: #9 All fields are required to complete an adoption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Given I have added a puppy to my litter</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When I click on "Complete the Adoption"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the order form is completely filled in</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But I blank out "&lt;element&gt;"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And I click on "Place Order"</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Then I see "&lt;error&gt;"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Examples:</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element        | error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order_name     | Name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order_address  | Address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order_email    | Email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 order_pay_type | Pay type can't be blank |</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None/>
            </a:pP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scenario 9 of adopt_puppies.feature.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When(/^the order form is completely filled in$/) do</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steps %Q{</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And I fill the form in with the following values:</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element        | value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order_name     | Joe Sixpack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order_address  | 123 Main St.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order_email    | joe@sixpack.com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 order_pay_type | Check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sz="1400">
                <a:solidFill>
                  <a:schemeClr val="dk1"/>
                </a:solidFill>
                <a:latin typeface="Consolas"/>
                <a:ea typeface="Consolas"/>
                <a:cs typeface="Consolas"/>
                <a:sym typeface="Consolas"/>
              </a:rPr>
            </a:b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When(/^I leave (.*) blank$/) do |element|</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  set_field({id:element}, '')</a:t>
            </a:r>
            <a:br>
              <a:rPr lang="en-US" sz="1400">
                <a:solidFill>
                  <a:schemeClr val="dk1"/>
                </a:solidFill>
                <a:latin typeface="Consolas"/>
                <a:ea typeface="Consolas"/>
                <a:cs typeface="Consolas"/>
                <a:sym typeface="Consolas"/>
              </a:rPr>
            </a:br>
            <a:r>
              <a:rPr lang="en-US" sz="1400">
                <a:solidFill>
                  <a:schemeClr val="dk1"/>
                </a:solidFill>
                <a:latin typeface="Consolas"/>
                <a:ea typeface="Consolas"/>
                <a:cs typeface="Consolas"/>
                <a:sym typeface="Consolas"/>
              </a:rPr>
              <a:t>end</a:t>
            </a:r>
            <a:br>
              <a:rPr lang="en-US">
                <a:solidFill>
                  <a:schemeClr val="dk1"/>
                </a:solidFill>
                <a:latin typeface="Consolas"/>
                <a:ea typeface="Consolas"/>
                <a:cs typeface="Consolas"/>
                <a:sym typeface="Consolas"/>
              </a:rPr>
            </a:b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Presenter goes through the 1st contact.feature scenario with the class, refactoring the first 2 steps into a Background.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Background runs before every scenario, but after any Before hooks.</a:t>
            </a:r>
            <a:endParaRPr sz="1400">
              <a:solidFill>
                <a:schemeClr val="dk1"/>
              </a:solidFill>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the @ignore tag from Scenario #1</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Move first 2 steps into a Background</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Background: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When I tap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those steps from Scenario #1</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#1 Get to the contact form</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the heading "Contact"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Implement new step definition in Scenario #1</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Remove the same 2 steps from Scenarios #2 &amp; #3</a:t>
            </a:r>
            <a:endParaRPr sz="1400">
              <a:solidFill>
                <a:schemeClr val="dk1"/>
              </a:solidFill>
            </a:endParaRPr>
          </a:p>
          <a:p>
            <a:pPr marL="457200" lvl="0" indent="-317500" algn="l" rtl="0">
              <a:spcBef>
                <a:spcPts val="0"/>
              </a:spcBef>
              <a:spcAft>
                <a:spcPts val="0"/>
              </a:spcAft>
              <a:buClr>
                <a:schemeClr val="dk1"/>
              </a:buClr>
              <a:buSzPts val="1400"/>
              <a:buChar char="-"/>
            </a:pPr>
            <a:r>
              <a:rPr lang="en-US" sz="1400">
                <a:solidFill>
                  <a:schemeClr val="dk1"/>
                </a:solidFill>
              </a:rPr>
              <a:t>Rerun all scenarios in the feature file to show how this all works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#2 Submit a message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fill the form in with the following values: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value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Joe Sixpack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joe@sixpack.com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I am having trouble adopting a puppy. Please help!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"Thank you for contacting us!"</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Scenario Outline: #3 All fields are required to send a message to the agency</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Given I am on the home page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When I click on the email icon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the contact form is completely filled in</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But I blank out "&lt;element&gt;"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And I click on "Send"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Then I see "&lt;error&gt;"</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Examples:</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element               | error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contact_message_name  | Name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contact_message_email | Email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 contact_message_body  | Body can't be blank  |</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goes through 1st discussion_board.feature scenario. Presenter is available for questions.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Participants have to implement the </a:t>
            </a:r>
            <a:r>
              <a:rPr lang="en-US" sz="1400" b="1">
                <a:solidFill>
                  <a:schemeClr val="dk1"/>
                </a:solidFill>
              </a:rPr>
              <a:t>Then I see the heading "Message Boards"</a:t>
            </a:r>
            <a:r>
              <a:rPr lang="en-US" sz="1400">
                <a:solidFill>
                  <a:schemeClr val="dk1"/>
                </a:solidFill>
              </a:rPr>
              <a:t> step</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Background: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Given I am on the home page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"Message Boards"</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latin typeface="Consolas"/>
                <a:ea typeface="Consolas"/>
                <a:cs typeface="Consolas"/>
                <a:sym typeface="Consolas"/>
              </a:rPr>
              <a:t>  Scenario: #1 Can access the Message Boards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Then I see the heading "Message Boards"</a:t>
            </a:r>
            <a:endParaRPr sz="1400">
              <a:latin typeface="Consolas"/>
              <a:ea typeface="Consolas"/>
              <a:cs typeface="Consolas"/>
              <a:sym typeface="Consolas"/>
            </a:endParaRPr>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a:t>
            </a:r>
            <a:r>
              <a:rPr lang="en-US" sz="1400">
                <a:solidFill>
                  <a:schemeClr val="dk1"/>
                </a:solidFill>
              </a:rPr>
              <a:t>1st discussion_board.feature scenario</a:t>
            </a:r>
            <a:r>
              <a:rPr lang="en-US" sz="1400"/>
              <a:t>.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Then(/^I see the heading "([^"]*)"$/) do |text|</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  expect(@browser.div(id: 'content').h2().text.include?(text)).to be true</a:t>
            </a:r>
            <a:endParaRPr sz="1400">
              <a:solidFill>
                <a:schemeClr val="dk1"/>
              </a:solidFill>
              <a:latin typeface="Consolas"/>
              <a:ea typeface="Consolas"/>
              <a:cs typeface="Consolas"/>
              <a:sym typeface="Consolas"/>
            </a:endParaRPr>
          </a:p>
          <a:p>
            <a:pPr marL="0" lvl="0" indent="0" algn="l" rtl="0">
              <a:spcBef>
                <a:spcPts val="0"/>
              </a:spcBef>
              <a:spcAft>
                <a:spcPts val="0"/>
              </a:spcAft>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br>
              <a:rPr lang="en-US" sz="1400">
                <a:solidFill>
                  <a:schemeClr val="dk1"/>
                </a:solidFill>
                <a:latin typeface="Consolas"/>
                <a:ea typeface="Consolas"/>
                <a:cs typeface="Consolas"/>
                <a:sym typeface="Consolas"/>
              </a:rPr>
            </a:br>
            <a:br>
              <a:rPr lang="en-US">
                <a:solidFill>
                  <a:schemeClr val="dk1"/>
                </a:solidFill>
                <a:latin typeface="Consolas"/>
                <a:ea typeface="Consolas"/>
                <a:cs typeface="Consolas"/>
                <a:sym typeface="Consolas"/>
              </a:rPr>
            </a:b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6"/>
        <p:cNvGrpSpPr/>
        <p:nvPr/>
      </p:nvGrpSpPr>
      <p:grpSpPr>
        <a:xfrm>
          <a:off x="0" y="0"/>
          <a:ext cx="0" cy="0"/>
          <a:chOff x="0" y="0"/>
          <a:chExt cx="0" cy="0"/>
        </a:xfrm>
      </p:grpSpPr>
      <p:sp>
        <p:nvSpPr>
          <p:cNvPr id="477" name="Google Shape;477;g24553488a2_0_22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78" name="Google Shape;478;g24553488a2_0_22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45m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24553488a2_0_20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493" name="Google Shape;493;g24553488a2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9"/>
        <p:cNvGrpSpPr/>
        <p:nvPr/>
      </p:nvGrpSpPr>
      <p:grpSpPr>
        <a:xfrm>
          <a:off x="0" y="0"/>
          <a:ext cx="0" cy="0"/>
          <a:chOff x="0" y="0"/>
          <a:chExt cx="0" cy="0"/>
        </a:xfrm>
      </p:grpSpPr>
      <p:sp>
        <p:nvSpPr>
          <p:cNvPr id="500" name="Google Shape;500;g24553488a2_0_211: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1" name="Google Shape;501;g24553488a2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7"/>
        <p:cNvGrpSpPr/>
        <p:nvPr/>
      </p:nvGrpSpPr>
      <p:grpSpPr>
        <a:xfrm>
          <a:off x="0" y="0"/>
          <a:ext cx="0" cy="0"/>
          <a:chOff x="0" y="0"/>
          <a:chExt cx="0" cy="0"/>
        </a:xfrm>
      </p:grpSpPr>
      <p:sp>
        <p:nvSpPr>
          <p:cNvPr id="508" name="Google Shape;508;g24553488a2_0_23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09" name="Google Shape;509;g24553488a2_0_2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5"/>
        <p:cNvGrpSpPr/>
        <p:nvPr/>
      </p:nvGrpSpPr>
      <p:grpSpPr>
        <a:xfrm>
          <a:off x="0" y="0"/>
          <a:ext cx="0" cy="0"/>
          <a:chOff x="0" y="0"/>
          <a:chExt cx="0" cy="0"/>
        </a:xfrm>
      </p:grpSpPr>
      <p:sp>
        <p:nvSpPr>
          <p:cNvPr id="516" name="Google Shape;516;g24553488a2_0_217: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PORO = Plain Old Ruby Object</a:t>
            </a:r>
            <a:endParaRPr/>
          </a:p>
          <a:p>
            <a:pPr marL="0" lvl="0" indent="0" algn="l" rtl="0">
              <a:spcBef>
                <a:spcPts val="0"/>
              </a:spcBef>
              <a:spcAft>
                <a:spcPts val="0"/>
              </a:spcAft>
              <a:buNone/>
            </a:pPr>
            <a:r>
              <a:rPr lang="en-US"/>
              <a:t>page-object uses Watir powered by Selenium and web-driver</a:t>
            </a:r>
            <a:endParaRPr/>
          </a:p>
          <a:p>
            <a:pPr marL="0" lvl="0" indent="0" algn="l" rtl="0">
              <a:spcBef>
                <a:spcPts val="0"/>
              </a:spcBef>
              <a:spcAft>
                <a:spcPts val="0"/>
              </a:spcAft>
              <a:buNone/>
            </a:pPr>
            <a:r>
              <a:rPr lang="en-US"/>
              <a:t>site_prism uses Capybara which also uses Selenium and web-driver</a:t>
            </a:r>
            <a:endParaRPr/>
          </a:p>
          <a:p>
            <a:pPr marL="0" lvl="0" indent="0" algn="l" rtl="0">
              <a:spcBef>
                <a:spcPts val="0"/>
              </a:spcBef>
              <a:spcAft>
                <a:spcPts val="0"/>
              </a:spcAft>
              <a:buNone/>
            </a:pPr>
            <a:endParaRPr/>
          </a:p>
        </p:txBody>
      </p:sp>
      <p:sp>
        <p:nvSpPr>
          <p:cNvPr id="517" name="Google Shape;517;g24553488a2_0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3"/>
        <p:cNvGrpSpPr/>
        <p:nvPr/>
      </p:nvGrpSpPr>
      <p:grpSpPr>
        <a:xfrm>
          <a:off x="0" y="0"/>
          <a:ext cx="0" cy="0"/>
          <a:chOff x="0" y="0"/>
          <a:chExt cx="0" cy="0"/>
        </a:xfrm>
      </p:grpSpPr>
      <p:sp>
        <p:nvSpPr>
          <p:cNvPr id="524" name="Google Shape;524;g24553488a2_0_2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5" name="Google Shape;525;g24553488a2_0_2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Presenter goes through creating a PageObject class(es) with the class. Timebox this exercise for 30 minutes.</a:t>
            </a:r>
            <a:endParaRPr sz="1400">
              <a:solidFill>
                <a:schemeClr val="dk1"/>
              </a:solidFill>
            </a:endParaRPr>
          </a:p>
          <a:p>
            <a:pPr marL="0" lvl="0" indent="0" algn="l" rtl="0">
              <a:spcBef>
                <a:spcPts val="0"/>
              </a:spcBef>
              <a:spcAft>
                <a:spcPts val="0"/>
              </a:spcAft>
              <a:buNone/>
            </a:pPr>
            <a:endParaRPr sz="1400"/>
          </a:p>
          <a:p>
            <a:pPr marL="0" lvl="0" indent="0" algn="l" rtl="0">
              <a:spcBef>
                <a:spcPts val="0"/>
              </a:spcBef>
              <a:spcAft>
                <a:spcPts val="0"/>
              </a:spcAft>
              <a:buNone/>
            </a:pPr>
            <a:r>
              <a:rPr lang="en-US" sz="1400">
                <a:solidFill>
                  <a:schemeClr val="dk1"/>
                </a:solidFill>
              </a:rPr>
              <a:t>If time allows, refactor some steps from adopt_puppies.feature to use the new PageObject class.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Put the classes into a </a:t>
            </a:r>
            <a:r>
              <a:rPr lang="en-US" sz="1400" b="1">
                <a:solidFill>
                  <a:schemeClr val="dk1"/>
                </a:solidFill>
              </a:rPr>
              <a:t>pages/</a:t>
            </a:r>
            <a:r>
              <a:rPr lang="en-US" sz="1400">
                <a:solidFill>
                  <a:schemeClr val="dk1"/>
                </a:solidFill>
              </a:rPr>
              <a:t> subdirectory in </a:t>
            </a:r>
            <a:r>
              <a:rPr lang="en-US" sz="1400" b="1">
                <a:solidFill>
                  <a:schemeClr val="dk1"/>
                </a:solidFill>
              </a:rPr>
              <a:t>features/</a:t>
            </a:r>
            <a:r>
              <a:rPr lang="en-US" sz="1400">
                <a:solidFill>
                  <a:schemeClr val="dk1"/>
                </a:solidFill>
              </a:rPr>
              <a:t>.</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POSSIBLE RUBY CLASS SOLUTION:</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module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to_go_contact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"contact").click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go_to_adopt_a_puppy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"adopt-a-puppy").click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go_to_my_litter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"my-litter").click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go_to_learning</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"learn").click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go_to_shelters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"animal-shelters").click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go_to_classifieds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"classifieds").click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go_to_discussions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"message-boards").click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go_to_news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"pet-news").click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require_relative ‘puppies_menu’</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AgencyPage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view_puppy(name)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 = @browser.divs(class: 'puppy_list')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puppies.img(alt: name).parent.parent.divs.last.button.click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require_relative ‘puppies_menu’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PuppyPage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Me!')[0]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return_to_puppy_list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'Return to List')[0]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require_relative ‘puppies_menu’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require ‘activesupport’</a:t>
            </a:r>
            <a:endParaRPr sz="1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MyLitterPage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complete_the_adoption</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'Complete the Adoption')[0].click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adopt_another_puppy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Another Puppy')[0].click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change_your_mind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'Change Your Mind')[0].click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puppy_names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@browser.tables.collect { |div| div.id.sub('puppy-', '').titleize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select_additional_product(name)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accessories = {"Collar &amp; Leash"=&gt; "collar", "Chew Toy" =&gt; "toy", "Travel Carrier" =&gt; "carrier", "First Vet Visit" =&gt; "vet"}</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raise "Product/Service not found" unless accessories.has_key?(name)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@browser.checkbox(id: accessories[name]).set(true)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POSSIBLE SCENARIO STEP DEFINITION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Given(/^I am on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@browser.goto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the puppy "([^"]*)"$/) do |puppy_name|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AgencyPage.new(@browser)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page.view_puppy(puppy_name)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 do |expected_text|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expect(@browser.html.include? expected_text).to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 do |caption|</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@browser.links(text: caption)[0]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@browser.buttons(text: caption)[0] unless element.exist?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expect(@browser.url).to eq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Then(/^I see the puppy "([^"]*)" is in my litter$/) do |name|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expect(page.puppy_names.include?(name)).to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Given(/^I have added a puppy to my litter$/)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am on the home page'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the I click on the puppy "Brooke”'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"Adopt 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add a "([^"]*)" to my order$/) do |accessory|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page.select_additional_product(accessory)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def set_field(selector, value)</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if @browser.text_field(selector).exists?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@browser.text_field(selector).set(value)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elsif @browser.textarea(selector).exists?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@browser.textarea(selector).set(value)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@browser.select_list(selector).select_value(value)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fill the form in with the following values:$/) do |table|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table.hashes.each do |data|</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selector = {id: data['element']}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value = data['value']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set_field(selector, 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And(/^the order form is completely filled in$/)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steps %Q{</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And I fill the form in with the following values: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element        | value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order_name     | Joe Sixpack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order_address  | 123 Main St.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order_email    | joe@sixpack.com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order_pay_type | Check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leave (.*) blank$/) do |element|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set_field({id:element},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click on the email icon$/)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@browser.link(name: "Contact").click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0"/>
        <p:cNvGrpSpPr/>
        <p:nvPr/>
      </p:nvGrpSpPr>
      <p:grpSpPr>
        <a:xfrm>
          <a:off x="0" y="0"/>
          <a:ext cx="0" cy="0"/>
          <a:chOff x="0" y="0"/>
          <a:chExt cx="0" cy="0"/>
        </a:xfrm>
      </p:grpSpPr>
      <p:sp>
        <p:nvSpPr>
          <p:cNvPr id="531" name="Google Shape;531;g24553488a2_0_3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2" name="Google Shape;532;g24553488a2_0_3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Class developers their own PageObjects to support the site in the adopt_puppies.feature. Presenter is available for questions. Timebox this exercise for 30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Participants don’t have to complete any conversions, it is mostly for them to try themselves, ask questions, and get some more hands-on with the pattern.</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7"/>
        <p:cNvGrpSpPr/>
        <p:nvPr/>
      </p:nvGrpSpPr>
      <p:grpSpPr>
        <a:xfrm>
          <a:off x="0" y="0"/>
          <a:ext cx="0" cy="0"/>
          <a:chOff x="0" y="0"/>
          <a:chExt cx="0" cy="0"/>
        </a:xfrm>
      </p:grpSpPr>
      <p:sp>
        <p:nvSpPr>
          <p:cNvPr id="538" name="Google Shape;538;g24553488a2_0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9" name="Google Shape;539;g24553488a2_0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reviews solution(s) to </a:t>
            </a:r>
            <a:r>
              <a:rPr lang="en-US" sz="1400">
                <a:solidFill>
                  <a:schemeClr val="dk1"/>
                </a:solidFill>
              </a:rPr>
              <a:t>PageObjects to support the site in the adopt_puppies.feature</a:t>
            </a:r>
            <a:r>
              <a:rPr lang="en-US" sz="1400"/>
              <a:t>. Timebox this exercise for 15 minutes</a:t>
            </a: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b="1">
                <a:solidFill>
                  <a:schemeClr val="dk1"/>
                </a:solidFill>
              </a:rPr>
              <a:t>POSSIBLE RUBY CLASS SOLUTION:</a:t>
            </a:r>
            <a:endParaRPr sz="1400" b="1">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module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to_go_contact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"contact").click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go_to_adopt_a_puppy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"adopt-a-puppy").click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go_to_my_litter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"my-litter").click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go_to_learning</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"learn").click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go_to_shelters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"animal-shelters").click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go_to_classifieds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"classifieds").click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go_to_discussions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"message-boards").click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go_to_news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@browser.link(name: "pet-news").click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AgencyPage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view_puppy(name)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 = @browser.divs(class: 'puppy_list')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puppies.img(alt: name).parent.parent.divs.last.button.click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PuppyPage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Me!')[0]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return_to_puppy_list</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'Return to List')[0]</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class MyLitterPage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include PuppiesMenu</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initialize(browser)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 = 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complete_the_adoption</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'Complete the Adoption')[0].click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adopt_another_puppy</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'Adopt Another Puppy')[0].click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change_your_mind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@browser.buttons(text: 'Change Your Mind')[0].click</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puppy_names</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@browser.tables.collect { |div| div.id.sub('puppy-', '').titleize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def select_additional_product(name)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accessories = {"Collar &amp; Leash"=&gt; "collar", "Chew Toy" =&gt; "toy", "Travel Carrier" =&gt; "carrier", "First Vet Visit" =&gt; "vet"}</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raise "Product/Service not found" unless accessories.has_key?(name)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@browser.checkbox(id: accessories[name]).set(true)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b="1">
                <a:solidFill>
                  <a:schemeClr val="dk1"/>
                </a:solidFill>
              </a:rPr>
              <a:t>POSSIBLE SCENARIO STEP DEFINITION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Given(/^I am on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@browser.goto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the puppy "([^"]*)"$/) do |puppy_name|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AgencyPage.new(@browser)</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page.view_puppy(puppy_name)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 do |expected_text|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expect(@browser.html.include? expected_text).to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When(/^I click on "([^"]*)"$/) do |caption|</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@browser.links(text: caption)[0]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 = @browser.buttons(text: caption)[0] unless element.exist?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element.click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Then(/^I see the home page$/)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expect(@browser.url).to eq 'http://localhost:3000/'</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200">
              <a:solidFill>
                <a:schemeClr val="dk1"/>
              </a:solidFill>
              <a:latin typeface="Consolas"/>
              <a:ea typeface="Consolas"/>
              <a:cs typeface="Consolas"/>
              <a:sym typeface="Consolas"/>
            </a:endParaRPr>
          </a:p>
          <a:p>
            <a:pPr marL="0" lvl="0" indent="0" algn="l" rtl="0">
              <a:spcBef>
                <a:spcPts val="0"/>
              </a:spcBef>
              <a:spcAft>
                <a:spcPts val="0"/>
              </a:spcAft>
              <a:buNone/>
            </a:pP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Then(/^I see the puppy "([^"]*)" is in my litter$/) do |name|</a:t>
            </a:r>
            <a:endParaRPr sz="1200">
              <a:solidFill>
                <a:schemeClr val="dk1"/>
              </a:solidFill>
              <a:latin typeface="Consolas"/>
              <a:ea typeface="Consolas"/>
              <a:cs typeface="Consolas"/>
              <a:sym typeface="Consolas"/>
            </a:endParaRPr>
          </a:p>
          <a:p>
            <a:pPr marL="0" lvl="0" indent="0" algn="l" rtl="0">
              <a:spcBef>
                <a:spcPts val="0"/>
              </a:spcBef>
              <a:spcAft>
                <a:spcPts val="0"/>
              </a:spcAft>
              <a:buNone/>
            </a:pP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expect(page.puppy_names.include?(name)).to be true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Given(/^I have added a puppy to my litter$/)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am on the home page'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the I click on the puppy "Brooke”'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 'I click on "Adopt Me!"'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add a "([^"]*)" to my order$/) do |accessory|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 = MyLitter.new(@browser)</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page.select_additional_product(accessory)</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def set_field(selector, value)</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if @browser.text_field(selector).exists?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@browser.text_field(selector).set(value)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elsif @browser.textarea(selector).exists?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@browser.textarea(selector).set(value)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else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@browser.select_list(selector).select_value(value)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fill the form in with the following values:$/) do |table|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table.hashes.each do |data|</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selector = {id: data['element']}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value = data['value']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set_field(selector, value)</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end</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And(/^the order form is completely filled in$/)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steps %Q{</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And I fill the form in with the following values:</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element        | value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order_name     | Joe Sixpack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order_address  | 123 Main St.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order_email    | joe@sixpack.com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 order_pay_type | Check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And(/^I leave (.*) blank$/) do |element|</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set_field({id:element}, '')</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br>
              <a:rPr lang="en-US" sz="1200">
                <a:solidFill>
                  <a:schemeClr val="dk1"/>
                </a:solidFill>
                <a:latin typeface="Consolas"/>
                <a:ea typeface="Consolas"/>
                <a:cs typeface="Consolas"/>
                <a:sym typeface="Consolas"/>
              </a:rPr>
            </a:b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When(/^I click on the email icon$/) do</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  @browser.link(name: "Contact").click</a:t>
            </a:r>
            <a:br>
              <a:rPr lang="en-US" sz="1200">
                <a:solidFill>
                  <a:schemeClr val="dk1"/>
                </a:solidFill>
                <a:latin typeface="Consolas"/>
                <a:ea typeface="Consolas"/>
                <a:cs typeface="Consolas"/>
                <a:sym typeface="Consolas"/>
              </a:rPr>
            </a:br>
            <a:r>
              <a:rPr lang="en-US" sz="1200">
                <a:solidFill>
                  <a:schemeClr val="dk1"/>
                </a:solidFill>
                <a:latin typeface="Consolas"/>
                <a:ea typeface="Consolas"/>
                <a:cs typeface="Consolas"/>
                <a:sym typeface="Consolas"/>
              </a:rPr>
              <a:t>end</a:t>
            </a:r>
            <a:endParaRPr sz="1400"/>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rgbClr val="000000"/>
              </a:buClr>
              <a:buSzPts val="1100"/>
              <a:buFont typeface="Arial"/>
              <a:buNone/>
            </a:pPr>
            <a:endParaRPr sz="1400"/>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1"/>
        <p:cNvGrpSpPr/>
        <p:nvPr/>
      </p:nvGrpSpPr>
      <p:grpSpPr>
        <a:xfrm>
          <a:off x="0" y="0"/>
          <a:ext cx="0" cy="0"/>
          <a:chOff x="0" y="0"/>
          <a:chExt cx="0" cy="0"/>
        </a:xfrm>
      </p:grpSpPr>
      <p:sp>
        <p:nvSpPr>
          <p:cNvPr id="552" name="Google Shape;552;g24553488a2_0_38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53" name="Google Shape;553;g24553488a2_0_3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24553488a2_0_39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1" name="Google Shape;561;g24553488a2_0_3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7"/>
        <p:cNvGrpSpPr/>
        <p:nvPr/>
      </p:nvGrpSpPr>
      <p:grpSpPr>
        <a:xfrm>
          <a:off x="0" y="0"/>
          <a:ext cx="0" cy="0"/>
          <a:chOff x="0" y="0"/>
          <a:chExt cx="0" cy="0"/>
        </a:xfrm>
      </p:grpSpPr>
      <p:sp>
        <p:nvSpPr>
          <p:cNvPr id="568" name="Google Shape;568;g55efe8b998_0_2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569" name="Google Shape;569;g55efe8b998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5"/>
        <p:cNvGrpSpPr/>
        <p:nvPr/>
      </p:nvGrpSpPr>
      <p:grpSpPr>
        <a:xfrm>
          <a:off x="0" y="0"/>
          <a:ext cx="0" cy="0"/>
          <a:chOff x="0" y="0"/>
          <a:chExt cx="0" cy="0"/>
        </a:xfrm>
      </p:grpSpPr>
      <p:sp>
        <p:nvSpPr>
          <p:cNvPr id="576" name="Google Shape;576;g24553488a2_0_31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7" name="Google Shape;577;g24553488a2_0_31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2"/>
        <p:cNvGrpSpPr/>
        <p:nvPr/>
      </p:nvGrpSpPr>
      <p:grpSpPr>
        <a:xfrm>
          <a:off x="0" y="0"/>
          <a:ext cx="0" cy="0"/>
          <a:chOff x="0" y="0"/>
          <a:chExt cx="0" cy="0"/>
        </a:xfrm>
      </p:grpSpPr>
      <p:sp>
        <p:nvSpPr>
          <p:cNvPr id="583" name="Google Shape;583;g24553488a2_0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4" name="Google Shape;584;g24553488a2_0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400">
                <a:solidFill>
                  <a:schemeClr val="dk1"/>
                </a:solidFill>
              </a:rPr>
              <a:t>Presenter goes through the 2nd discussion_board.feature scenario with the class. Timebox this exercise for 15 minutes.</a:t>
            </a: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US" sz="1400">
                <a:solidFill>
                  <a:schemeClr val="dk1"/>
                </a:solidFill>
              </a:rPr>
              <a:t>The Discussion Board contains a form for new post that is dynamically injected into the DOM.</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a:p>
            <a:pPr marL="0" lvl="0" indent="0" algn="l" rtl="0">
              <a:spcBef>
                <a:spcPts val="0"/>
              </a:spcBef>
              <a:spcAft>
                <a:spcPts val="0"/>
              </a:spcAft>
              <a:buNone/>
            </a:pPr>
            <a:r>
              <a:rPr lang="en-US" sz="1400">
                <a:latin typeface="Consolas"/>
                <a:ea typeface="Consolas"/>
                <a:cs typeface="Consolas"/>
                <a:sym typeface="Consolas"/>
              </a:rPr>
              <a:t>  @data_purge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Scenario: #2 Create a new topic thread</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When I click on "Post a Message"</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fill the form in with the following values:</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element                  | value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discussion_post_nickname | goldeneye1942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 discussion_post_body     | Goldens are the best! |</a:t>
            </a:r>
            <a:endParaRPr sz="1400">
              <a:latin typeface="Consolas"/>
              <a:ea typeface="Consolas"/>
              <a:cs typeface="Consolas"/>
              <a:sym typeface="Consolas"/>
            </a:endParaRPr>
          </a:p>
          <a:p>
            <a:pPr marL="0" lvl="0" indent="0" algn="l" rtl="0">
              <a:spcBef>
                <a:spcPts val="0"/>
              </a:spcBef>
              <a:spcAft>
                <a:spcPts val="0"/>
              </a:spcAft>
              <a:buNone/>
            </a:pPr>
            <a:r>
              <a:rPr lang="en-US" sz="1400">
                <a:latin typeface="Consolas"/>
                <a:ea typeface="Consolas"/>
                <a:cs typeface="Consolas"/>
                <a:sym typeface="Consolas"/>
              </a:rPr>
              <a:t>    And I click on "Post"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Then I see a post with the message "Goldens are the best!"</a:t>
            </a:r>
            <a:endParaRPr sz="1400"/>
          </a:p>
          <a:p>
            <a:pPr marL="0" lvl="0" indent="0" algn="l" rtl="0">
              <a:spcBef>
                <a:spcPts val="0"/>
              </a:spcBef>
              <a:spcAft>
                <a:spcPts val="0"/>
              </a:spcAft>
              <a:buNone/>
            </a:pPr>
            <a:endParaRPr sz="1400"/>
          </a:p>
          <a:p>
            <a:pPr marL="0" lvl="0" indent="0" algn="l" rtl="0">
              <a:spcBef>
                <a:spcPts val="0"/>
              </a:spcBef>
              <a:spcAft>
                <a:spcPts val="0"/>
              </a:spcAft>
              <a:buNone/>
            </a:pPr>
            <a:endParaRPr sz="1400"/>
          </a:p>
          <a:p>
            <a:pPr marL="0" lvl="0" indent="0" algn="l" rtl="0">
              <a:spcBef>
                <a:spcPts val="0"/>
              </a:spcBef>
              <a:spcAft>
                <a:spcPts val="0"/>
              </a:spcAft>
              <a:buNone/>
            </a:pPr>
            <a:r>
              <a:rPr lang="en-US" sz="1400"/>
              <a:t>POSSIBLE SOLUTION:</a:t>
            </a:r>
            <a:endParaRPr sz="1400"/>
          </a:p>
          <a:p>
            <a:pPr marL="0" lvl="0" indent="0" algn="l" rtl="0">
              <a:spcBef>
                <a:spcPts val="0"/>
              </a:spcBef>
              <a:spcAft>
                <a:spcPts val="0"/>
              </a:spcAft>
              <a:buNone/>
            </a:pPr>
            <a:endParaRPr sz="1400"/>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Then(/^I see the heading "([^"]*)"$/) do |text|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expect(</a:t>
            </a:r>
            <a:r>
              <a:rPr lang="en-US" sz="1400">
                <a:solidFill>
                  <a:schemeClr val="dk1"/>
                </a:solidFill>
                <a:latin typeface="Consolas"/>
                <a:ea typeface="Consolas"/>
                <a:cs typeface="Consolas"/>
                <a:sym typeface="Consolas"/>
              </a:rPr>
              <a:t>@browser.h2(text: </a:t>
            </a:r>
            <a:r>
              <a:rPr lang="en-US" sz="1400">
                <a:latin typeface="Consolas"/>
                <a:ea typeface="Consolas"/>
                <a:cs typeface="Consolas"/>
                <a:sym typeface="Consolas"/>
              </a:rPr>
              <a:t>text).exist?).to be true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Then(/^I see a post with the message "([^"]*)"$/) do |expected_message|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@browser.h2(text: 'Message Boards').wait_until_present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sleep(1)</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messages = @browser.divs(class: 'message-content').collect do |element|</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element.div.html</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  expect(messages.any? { |s| s.include?(expected_message) }).to be true</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latin typeface="Consolas"/>
                <a:ea typeface="Consolas"/>
                <a:cs typeface="Consolas"/>
                <a:sym typeface="Consolas"/>
              </a:rPr>
              <a:t>end</a:t>
            </a: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latin typeface="Consolas"/>
              <a:ea typeface="Consolas"/>
              <a:cs typeface="Consolas"/>
              <a:sym typeface="Consolas"/>
            </a:endParaRPr>
          </a:p>
          <a:p>
            <a:pPr marL="0" lvl="0" indent="0" algn="l" rtl="0">
              <a:spcBef>
                <a:spcPts val="0"/>
              </a:spcBef>
              <a:spcAft>
                <a:spcPts val="0"/>
              </a:spcAft>
              <a:buNone/>
            </a:pPr>
            <a:endParaRPr sz="14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9"/>
        <p:cNvGrpSpPr/>
        <p:nvPr/>
      </p:nvGrpSpPr>
      <p:grpSpPr>
        <a:xfrm>
          <a:off x="0" y="0"/>
          <a:ext cx="0" cy="0"/>
          <a:chOff x="0" y="0"/>
          <a:chExt cx="0" cy="0"/>
        </a:xfrm>
      </p:grpSpPr>
      <p:sp>
        <p:nvSpPr>
          <p:cNvPr id="590" name="Google Shape;590;g24553488a2_0_3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1" name="Google Shape;591;g24553488a2_0_3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solidFill>
                  <a:schemeClr val="dk1"/>
                </a:solidFill>
              </a:rPr>
              <a:t>Class goes through 3rd discussion_board.feature scenario. Presenter is available for questions. 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endParaRPr sz="1400">
              <a:solidFill>
                <a:schemeClr val="dk1"/>
              </a:solidFill>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6"/>
        <p:cNvGrpSpPr/>
        <p:nvPr/>
      </p:nvGrpSpPr>
      <p:grpSpPr>
        <a:xfrm>
          <a:off x="0" y="0"/>
          <a:ext cx="0" cy="0"/>
          <a:chOff x="0" y="0"/>
          <a:chExt cx="0" cy="0"/>
        </a:xfrm>
      </p:grpSpPr>
      <p:sp>
        <p:nvSpPr>
          <p:cNvPr id="597" name="Google Shape;597;g24553488a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8" name="Google Shape;598;g24553488a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a:t>Presenter goes over the AJAX test scenario that the class. </a:t>
            </a:r>
            <a:r>
              <a:rPr lang="en-US" sz="1400">
                <a:solidFill>
                  <a:schemeClr val="dk1"/>
                </a:solidFill>
              </a:rPr>
              <a:t>Timebox this exercise for 15 minutes</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None/>
            </a:pPr>
            <a:r>
              <a:rPr lang="en-US" sz="1400">
                <a:solidFill>
                  <a:schemeClr val="dk1"/>
                </a:solidFill>
              </a:rPr>
              <a:t>POSSIBLE SOLUTION:</a:t>
            </a:r>
            <a:endParaRPr sz="1400">
              <a:solidFill>
                <a:schemeClr val="dk1"/>
              </a:solidFill>
            </a:endParaRPr>
          </a:p>
          <a:p>
            <a:pPr marL="0" lvl="0" indent="0" algn="l" rtl="0">
              <a:spcBef>
                <a:spcPts val="0"/>
              </a:spcBef>
              <a:spcAft>
                <a:spcPts val="0"/>
              </a:spcAft>
              <a:buNone/>
            </a:pPr>
            <a:endParaRPr sz="1400">
              <a:solidFill>
                <a:schemeClr val="dk1"/>
              </a:solidFill>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Then(/^I see the heading "([^"]*)"$/) do |text|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expect(@browser.div(id: 'content').h2().text.include?(text)).to be true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Then(/^I see a post with the message "([^"]*)"$/) do |expected_message|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@browser.h2(text: 'Message Boards').wait_until_present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sleep(1)</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messages = @browser.divs(class: 'message-content').collect do |element|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element.div.html</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expect(messages.any? { |s| s.include?(expected_message) }).to be true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Given(/^I have an existing thread$/) do</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steps %Q{</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When I click on "Post a Message"</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And I fill the form in with the following values:</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 element                  | value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 discussion_post_nickname | goldeneye1942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 discussion_post_body     | Goldens are the best!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And I click on "Post"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Then I see a post with the message "Goldens are the best!"</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  }</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a:solidFill>
                  <a:schemeClr val="dk1"/>
                </a:solidFill>
                <a:latin typeface="Consolas"/>
                <a:ea typeface="Consolas"/>
                <a:cs typeface="Consolas"/>
                <a:sym typeface="Consolas"/>
              </a:rPr>
              <a:t>end</a:t>
            </a:r>
            <a:endParaRPr sz="14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a:solidFill>
                <a:schemeClr val="dk1"/>
              </a:solidFill>
              <a:latin typeface="Consolas"/>
              <a:ea typeface="Consolas"/>
              <a:cs typeface="Consolas"/>
              <a:sym typeface="Consolas"/>
            </a:endParaRPr>
          </a:p>
          <a:p>
            <a:pPr marL="0" lvl="0" indent="0" algn="l" rtl="0">
              <a:spcBef>
                <a:spcPts val="0"/>
              </a:spcBef>
              <a:spcAft>
                <a:spcPts val="0"/>
              </a:spcAft>
              <a:buNone/>
            </a:pPr>
            <a:endParaRPr sz="1400">
              <a:solidFill>
                <a:schemeClr val="dk1"/>
              </a:solidFill>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3"/>
        <p:cNvGrpSpPr/>
        <p:nvPr/>
      </p:nvGrpSpPr>
      <p:grpSpPr>
        <a:xfrm>
          <a:off x="0" y="0"/>
          <a:ext cx="0" cy="0"/>
          <a:chOff x="0" y="0"/>
          <a:chExt cx="0" cy="0"/>
        </a:xfrm>
      </p:grpSpPr>
      <p:sp>
        <p:nvSpPr>
          <p:cNvPr id="604" name="Google Shape;604;g24553488a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a:t>PORO = Plain Old Ruby Object</a:t>
            </a:r>
            <a:endParaRPr/>
          </a:p>
        </p:txBody>
      </p:sp>
      <p:sp>
        <p:nvSpPr>
          <p:cNvPr id="605" name="Google Shape;605;g24553488a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1"/>
        <p:cNvGrpSpPr/>
        <p:nvPr/>
      </p:nvGrpSpPr>
      <p:grpSpPr>
        <a:xfrm>
          <a:off x="0" y="0"/>
          <a:ext cx="0" cy="0"/>
          <a:chOff x="0" y="0"/>
          <a:chExt cx="0" cy="0"/>
        </a:xfrm>
      </p:grpSpPr>
      <p:sp>
        <p:nvSpPr>
          <p:cNvPr id="612" name="Google Shape;612;g24553488a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13" name="Google Shape;613;g24553488a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80m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5.tiff"/><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1.xml"/><Relationship Id="rId1" Type="http://schemas.openxmlformats.org/officeDocument/2006/relationships/slideLayout" Target="../slideLayouts/slideLayout6.xml"/></Relationships>
</file>

<file path=ppt/slides/_rels/slide3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2.xml"/><Relationship Id="rId1" Type="http://schemas.openxmlformats.org/officeDocument/2006/relationships/slideLayout" Target="../slideLayouts/slideLayout6.xml"/></Relationships>
</file>

<file path=ppt/slides/_rels/slide3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3.xml"/><Relationship Id="rId1" Type="http://schemas.openxmlformats.org/officeDocument/2006/relationships/slideLayout" Target="../slideLayouts/slideLayout6.xml"/></Relationships>
</file>

<file path=ppt/slides/_rels/slide3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4.xml"/><Relationship Id="rId1" Type="http://schemas.openxmlformats.org/officeDocument/2006/relationships/slideLayout" Target="../slideLayouts/slideLayout6.xml"/></Relationships>
</file>

<file path=ppt/slides/_rels/slide3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5.xml"/><Relationship Id="rId1" Type="http://schemas.openxmlformats.org/officeDocument/2006/relationships/slideLayout" Target="../slideLayouts/slideLayout6.xml"/></Relationships>
</file>

<file path=ppt/slides/_rels/slide3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5.xml"/><Relationship Id="rId1" Type="http://schemas.openxmlformats.org/officeDocument/2006/relationships/slideLayout" Target="../slideLayouts/slideLayout6.xml"/></Relationships>
</file>

<file path=ppt/slides/_rels/slide4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6.xml"/><Relationship Id="rId1" Type="http://schemas.openxmlformats.org/officeDocument/2006/relationships/slideLayout" Target="../slideLayouts/slideLayout6.xml"/></Relationships>
</file>

<file path=ppt/slides/_rels/slide4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48.xml"/><Relationship Id="rId1" Type="http://schemas.openxmlformats.org/officeDocument/2006/relationships/slideLayout" Target="../slideLayouts/slideLayout6.xml"/></Relationships>
</file>

<file path=ppt/slides/_rels/slide49.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49.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5.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0.xml"/><Relationship Id="rId1" Type="http://schemas.openxmlformats.org/officeDocument/2006/relationships/slideLayout" Target="../slideLayouts/slideLayout6.xml"/></Relationships>
</file>

<file path=ppt/slides/_rels/slide5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1.xml"/><Relationship Id="rId1" Type="http://schemas.openxmlformats.org/officeDocument/2006/relationships/slideLayout" Target="../slideLayouts/slideLayout6.xml"/></Relationships>
</file>

<file path=ppt/slides/_rels/slide5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2.xml"/><Relationship Id="rId1" Type="http://schemas.openxmlformats.org/officeDocument/2006/relationships/slideLayout" Target="../slideLayouts/slideLayout6.xml"/></Relationships>
</file>

<file path=ppt/slides/_rels/slide5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3.xml"/><Relationship Id="rId1" Type="http://schemas.openxmlformats.org/officeDocument/2006/relationships/slideLayout" Target="../slideLayouts/slideLayout6.xml"/></Relationships>
</file>

<file path=ppt/slides/_rels/slide5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5.xml"/><Relationship Id="rId1" Type="http://schemas.openxmlformats.org/officeDocument/2006/relationships/slideLayout" Target="../slideLayouts/slideLayout6.xml"/></Relationships>
</file>

<file path=ppt/slides/_rels/slide5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6.xml"/><Relationship Id="rId1" Type="http://schemas.openxmlformats.org/officeDocument/2006/relationships/slideLayout" Target="../slideLayouts/slideLayout6.xml"/></Relationships>
</file>

<file path=ppt/slides/_rels/slide5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7.xml"/><Relationship Id="rId1" Type="http://schemas.openxmlformats.org/officeDocument/2006/relationships/slideLayout" Target="../slideLayouts/slideLayout6.xml"/></Relationships>
</file>

<file path=ppt/slides/_rels/slide5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8.xml"/><Relationship Id="rId1" Type="http://schemas.openxmlformats.org/officeDocument/2006/relationships/slideLayout" Target="../slideLayouts/slideLayout2.xml"/><Relationship Id="rId4" Type="http://schemas.openxmlformats.org/officeDocument/2006/relationships/hyperlink" Target="mailto:joe@sixpack.com" TargetMode="External"/></Relationships>
</file>

<file path=ppt/slides/_rels/slide5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59.xml"/><Relationship Id="rId1" Type="http://schemas.openxmlformats.org/officeDocument/2006/relationships/slideLayout" Target="../slideLayouts/slideLayout6.xml"/></Relationships>
</file>

<file path=ppt/slides/_rels/slide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4.xml"/><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5.xml"/><Relationship Id="rId1" Type="http://schemas.openxmlformats.org/officeDocument/2006/relationships/slideLayout" Target="../slideLayouts/slideLayout6.xml"/></Relationships>
</file>

<file path=ppt/slides/_rels/slide6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6.xml"/><Relationship Id="rId1" Type="http://schemas.openxmlformats.org/officeDocument/2006/relationships/slideLayout" Target="../slideLayouts/slideLayout6.xml"/></Relationships>
</file>

<file path=ppt/slides/_rels/slide6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7.xml"/><Relationship Id="rId1" Type="http://schemas.openxmlformats.org/officeDocument/2006/relationships/slideLayout" Target="../slideLayouts/slideLayout6.xml"/></Relationships>
</file>

<file path=ppt/slides/_rels/slide6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1.xml"/><Relationship Id="rId1" Type="http://schemas.openxmlformats.org/officeDocument/2006/relationships/slideLayout" Target="../slideLayouts/slideLayout6.xml"/></Relationships>
</file>

<file path=ppt/slides/_rels/slide72.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2.xml"/><Relationship Id="rId1" Type="http://schemas.openxmlformats.org/officeDocument/2006/relationships/slideLayout" Target="../slideLayouts/slideLayout6.xml"/></Relationships>
</file>

<file path=ppt/slides/_rels/slide73.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3.xml"/><Relationship Id="rId1" Type="http://schemas.openxmlformats.org/officeDocument/2006/relationships/slideLayout" Target="../slideLayouts/slideLayout6.xml"/></Relationships>
</file>

<file path=ppt/slides/_rels/slide7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4.xml"/><Relationship Id="rId1" Type="http://schemas.openxmlformats.org/officeDocument/2006/relationships/slideLayout" Target="../slideLayouts/slideLayout6.xml"/></Relationships>
</file>

<file path=ppt/slides/_rels/slide75.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5.xml"/><Relationship Id="rId1" Type="http://schemas.openxmlformats.org/officeDocument/2006/relationships/slideLayout" Target="../slideLayouts/slideLayout2.xml"/><Relationship Id="rId4" Type="http://schemas.openxmlformats.org/officeDocument/2006/relationships/image" Target="../media/image38.png"/></Relationships>
</file>

<file path=ppt/slides/_rels/slide76.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76.xml"/><Relationship Id="rId1" Type="http://schemas.openxmlformats.org/officeDocument/2006/relationships/slideLayout" Target="../slideLayouts/slideLayout2.xml"/><Relationship Id="rId4" Type="http://schemas.openxmlformats.org/officeDocument/2006/relationships/image" Target="../media/image39.jpg"/></Relationships>
</file>

<file path=ppt/slides/_rels/slide77.xml.rels><?xml version="1.0" encoding="UTF-8" standalone="yes"?>
<Relationships xmlns="http://schemas.openxmlformats.org/package/2006/relationships"><Relationship Id="rId3" Type="http://schemas.openxmlformats.org/officeDocument/2006/relationships/image" Target="../media/image37.jpg"/><Relationship Id="rId2" Type="http://schemas.openxmlformats.org/officeDocument/2006/relationships/notesSlide" Target="../notesSlides/notesSlide77.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8.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00_hello_world</a:t>
            </a:r>
            <a:endParaRPr lang="en-US" dirty="0"/>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12</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14</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16</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21</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22</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26</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27</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35" name="Google Shape;235;p32"/>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28</a:t>
            </a:fld>
            <a:endParaRPr lang="en-US" sz="700" kern="1200">
              <a:ea typeface="+mn-ea"/>
              <a:cs typeface="+mn-cs"/>
            </a:endParaRPr>
          </a:p>
        </p:txBody>
      </p: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273"/>
        <p:cNvGrpSpPr/>
        <p:nvPr/>
      </p:nvGrpSpPr>
      <p:grpSpPr>
        <a:xfrm>
          <a:off x="0" y="0"/>
          <a:ext cx="0" cy="0"/>
          <a:chOff x="0" y="0"/>
          <a:chExt cx="0" cy="0"/>
        </a:xfrm>
      </p:grpSpPr>
      <p:sp>
        <p:nvSpPr>
          <p:cNvPr id="274" name="Google Shape;274;p38"/>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275" name="Google Shape;275;p3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76" name="Google Shape;276;p38"/>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30</a:t>
            </a:fld>
            <a:endParaRP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280"/>
        <p:cNvGrpSpPr/>
        <p:nvPr/>
      </p:nvGrpSpPr>
      <p:grpSpPr>
        <a:xfrm>
          <a:off x="0" y="0"/>
          <a:ext cx="0" cy="0"/>
          <a:chOff x="0" y="0"/>
          <a:chExt cx="0" cy="0"/>
        </a:xfrm>
      </p:grpSpPr>
      <p:sp>
        <p:nvSpPr>
          <p:cNvPr id="281" name="Google Shape;281;p3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COMPOUND</a:t>
            </a:r>
            <a:endParaRPr/>
          </a:p>
          <a:p>
            <a:pPr marL="0" lvl="0" indent="0" algn="ctr" rtl="0">
              <a:spcBef>
                <a:spcPts val="0"/>
              </a:spcBef>
              <a:spcAft>
                <a:spcPts val="0"/>
              </a:spcAft>
              <a:buNone/>
            </a:pPr>
            <a:r>
              <a:rPr lang="en-US"/>
              <a:t>STEP SCENARIO</a:t>
            </a:r>
            <a:endParaRPr/>
          </a:p>
        </p:txBody>
      </p:sp>
      <p:pic>
        <p:nvPicPr>
          <p:cNvPr id="282" name="Google Shape;282;p3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83" name="Google Shape;283;p3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31</a:t>
            </a:fld>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287"/>
        <p:cNvGrpSpPr/>
        <p:nvPr/>
      </p:nvGrpSpPr>
      <p:grpSpPr>
        <a:xfrm>
          <a:off x="0" y="0"/>
          <a:ext cx="0" cy="0"/>
          <a:chOff x="0" y="0"/>
          <a:chExt cx="0" cy="0"/>
        </a:xfrm>
      </p:grpSpPr>
      <p:sp>
        <p:nvSpPr>
          <p:cNvPr id="288" name="Google Shape;288;p4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2 SCENARIOS</a:t>
            </a:r>
            <a:endParaRPr/>
          </a:p>
          <a:p>
            <a:pPr marL="0" lvl="0" indent="0" algn="ctr" rtl="0">
              <a:spcBef>
                <a:spcPts val="0"/>
              </a:spcBef>
              <a:spcAft>
                <a:spcPts val="0"/>
              </a:spcAft>
              <a:buClr>
                <a:schemeClr val="dk1"/>
              </a:buClr>
              <a:buSzPts val="1100"/>
              <a:buFont typeface="Arial"/>
              <a:buNone/>
            </a:pPr>
            <a:r>
              <a:rPr lang="en-US" sz="3000">
                <a:solidFill>
                  <a:schemeClr val="lt1"/>
                </a:solidFill>
              </a:rPr>
              <a:t>(adopt_puppies.feature Scenarios #5 &amp; 6)</a:t>
            </a:r>
            <a:endParaRPr/>
          </a:p>
        </p:txBody>
      </p:sp>
      <p:pic>
        <p:nvPicPr>
          <p:cNvPr id="289" name="Google Shape;289;p4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90" name="Google Shape;290;p4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32</a:t>
            </a:fld>
            <a:endParaRPr/>
          </a:p>
        </p:txBody>
      </p:sp>
    </p:spTree>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296" name="Google Shape;296;p4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297" name="Google Shape;297;p4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33</a:t>
            </a:fld>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301"/>
        <p:cNvGrpSpPr/>
        <p:nvPr/>
      </p:nvGrpSpPr>
      <p:grpSpPr>
        <a:xfrm>
          <a:off x="0" y="0"/>
          <a:ext cx="0" cy="0"/>
          <a:chOff x="0" y="0"/>
          <a:chExt cx="0" cy="0"/>
        </a:xfrm>
      </p:grpSpPr>
      <p:sp>
        <p:nvSpPr>
          <p:cNvPr id="302" name="Google Shape;302;p4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a:t>
            </a:r>
            <a:endParaRPr/>
          </a:p>
          <a:p>
            <a:pPr marL="0" lvl="0" indent="0" algn="ctr" rtl="0">
              <a:spcBef>
                <a:spcPts val="0"/>
              </a:spcBef>
              <a:spcAft>
                <a:spcPts val="0"/>
              </a:spcAft>
              <a:buNone/>
            </a:pPr>
            <a:r>
              <a:rPr lang="en-US"/>
              <a:t>CALCULATED ELEMENT SCENARIO</a:t>
            </a:r>
            <a:endParaRPr/>
          </a:p>
        </p:txBody>
      </p:sp>
      <p:pic>
        <p:nvPicPr>
          <p:cNvPr id="303" name="Google Shape;303;p4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04" name="Google Shape;304;p4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34</a:t>
            </a:fld>
            <a:endParaRPr/>
          </a:p>
        </p:txBody>
      </p:sp>
    </p:spTree>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308"/>
        <p:cNvGrpSpPr/>
        <p:nvPr/>
      </p:nvGrpSpPr>
      <p:grpSpPr>
        <a:xfrm>
          <a:off x="0" y="0"/>
          <a:ext cx="0" cy="0"/>
          <a:chOff x="0" y="0"/>
          <a:chExt cx="0" cy="0"/>
        </a:xfrm>
      </p:grpSpPr>
      <p:sp>
        <p:nvSpPr>
          <p:cNvPr id="309" name="Google Shape;309;p4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TAGS, THE COMMAND LINE,</a:t>
            </a:r>
            <a:br>
              <a:rPr lang="en-US"/>
            </a:br>
            <a:r>
              <a:rPr lang="en-US"/>
              <a:t>AND OTHER SUNDRIES</a:t>
            </a:r>
            <a:endParaRPr/>
          </a:p>
        </p:txBody>
      </p:sp>
      <p:pic>
        <p:nvPicPr>
          <p:cNvPr id="310" name="Google Shape;310;p4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11" name="Google Shape;311;p4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35</a:t>
            </a:fld>
            <a:endParaRPr/>
          </a:p>
        </p:txBody>
      </p:sp>
    </p:spTree>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a:t>
            </a:r>
            <a:endParaRPr sz="3600" b="0" i="0" u="none" strike="noStrike" cap="none">
              <a:solidFill>
                <a:srgbClr val="3F3F3F"/>
              </a:solidFill>
              <a:latin typeface="Oswald"/>
              <a:ea typeface="Oswald"/>
              <a:cs typeface="Oswald"/>
              <a:sym typeface="Oswald"/>
            </a:endParaRPr>
          </a:p>
        </p:txBody>
      </p:sp>
      <p:pic>
        <p:nvPicPr>
          <p:cNvPr id="317" name="Google Shape;317;p4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18" name="Google Shape;318;p44"/>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Tags are prepended with @ sign</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Examples: @important @ignore</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be used to define special behavior in tests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be used for test in/exclusion</a:t>
            </a:r>
            <a:endParaRPr sz="3200">
              <a:solidFill>
                <a:srgbClr val="3F3F3F"/>
              </a:solidFill>
              <a:latin typeface="Helvetica Neue"/>
              <a:ea typeface="Helvetica Neue"/>
              <a:cs typeface="Helvetica Neue"/>
              <a:sym typeface="Helvetica Neue"/>
            </a:endParaRPr>
          </a:p>
        </p:txBody>
      </p:sp>
      <p:sp>
        <p:nvSpPr>
          <p:cNvPr id="319" name="Google Shape;319;p44"/>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36</a:t>
            </a:fld>
            <a:endParaRPr/>
          </a:p>
        </p:txBody>
      </p:sp>
    </p:spTree>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323"/>
        <p:cNvGrpSpPr/>
        <p:nvPr/>
      </p:nvGrpSpPr>
      <p:grpSpPr>
        <a:xfrm>
          <a:off x="0" y="0"/>
          <a:ext cx="0" cy="0"/>
          <a:chOff x="0" y="0"/>
          <a:chExt cx="0" cy="0"/>
        </a:xfrm>
      </p:grpSpPr>
      <p:sp>
        <p:nvSpPr>
          <p:cNvPr id="324" name="Google Shape;324;p45"/>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USAGE OF TAGS</a:t>
            </a:r>
            <a:endParaRPr sz="3600" b="0" i="0" u="none" strike="noStrike" cap="none">
              <a:solidFill>
                <a:srgbClr val="3F3F3F"/>
              </a:solidFill>
              <a:latin typeface="Oswald"/>
              <a:ea typeface="Oswald"/>
              <a:cs typeface="Oswald"/>
              <a:sym typeface="Oswald"/>
            </a:endParaRPr>
          </a:p>
        </p:txBody>
      </p:sp>
      <p:pic>
        <p:nvPicPr>
          <p:cNvPr id="325" name="Google Shape;325;p4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26" name="Google Shape;326;p45"/>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rgbClr val="3F3F3F"/>
                </a:solidFill>
                <a:latin typeface="Consolas"/>
                <a:ea typeface="Consolas"/>
                <a:cs typeface="Consolas"/>
                <a:sym typeface="Consolas"/>
              </a:rPr>
              <a:t>@ignore</a:t>
            </a:r>
            <a:endParaRPr sz="32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Scenario: See the details of a puppy</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Given I am on the home page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When I click on the puppy "Brooke"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000">
                <a:solidFill>
                  <a:srgbClr val="3F3F3F"/>
                </a:solidFill>
                <a:latin typeface="Consolas"/>
                <a:ea typeface="Consolas"/>
                <a:cs typeface="Consolas"/>
                <a:sym typeface="Consolas"/>
              </a:rPr>
              <a:t>  Then I see "Adopt Me!"</a:t>
            </a:r>
            <a:endParaRPr sz="3000">
              <a:solidFill>
                <a:srgbClr val="3F3F3F"/>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3200">
              <a:solidFill>
                <a:srgbClr val="3F3F3F"/>
              </a:solidFill>
              <a:latin typeface="Consolas"/>
              <a:ea typeface="Consolas"/>
              <a:cs typeface="Consolas"/>
              <a:sym typeface="Consolas"/>
            </a:endParaRPr>
          </a:p>
          <a:p>
            <a:pPr marL="0" lvl="0" indent="0" algn="l" rtl="0">
              <a:spcBef>
                <a:spcPts val="0"/>
              </a:spcBef>
              <a:spcAft>
                <a:spcPts val="0"/>
              </a:spcAft>
              <a:buNone/>
            </a:pPr>
            <a:endParaRPr sz="3200">
              <a:solidFill>
                <a:srgbClr val="3F3F3F"/>
              </a:solidFill>
              <a:latin typeface="Consolas"/>
              <a:ea typeface="Consolas"/>
              <a:cs typeface="Consolas"/>
              <a:sym typeface="Consolas"/>
            </a:endParaRPr>
          </a:p>
        </p:txBody>
      </p:sp>
      <p:sp>
        <p:nvSpPr>
          <p:cNvPr id="327" name="Google Shape;327;p45"/>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37</a:t>
            </a:fld>
            <a:endParaRPr/>
          </a:p>
        </p:txBody>
      </p:sp>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331"/>
        <p:cNvGrpSpPr/>
        <p:nvPr/>
      </p:nvGrpSpPr>
      <p:grpSpPr>
        <a:xfrm>
          <a:off x="0" y="0"/>
          <a:ext cx="0" cy="0"/>
          <a:chOff x="0" y="0"/>
          <a:chExt cx="0" cy="0"/>
        </a:xfrm>
      </p:grpSpPr>
      <p:sp>
        <p:nvSpPr>
          <p:cNvPr id="332" name="Google Shape;332;p4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HOOKS</a:t>
            </a:r>
            <a:endParaRPr sz="3600" b="0" i="0" u="none" strike="noStrike" cap="none">
              <a:solidFill>
                <a:srgbClr val="3F3F3F"/>
              </a:solidFill>
              <a:latin typeface="Oswald"/>
              <a:ea typeface="Oswald"/>
              <a:cs typeface="Oswald"/>
              <a:sym typeface="Oswald"/>
            </a:endParaRPr>
          </a:p>
        </p:txBody>
      </p:sp>
      <p:pic>
        <p:nvPicPr>
          <p:cNvPr id="333" name="Google Shape;333;p4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34" name="Google Shape;334;p4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0" lvl="0" indent="0" algn="l" rtl="0">
              <a:spcBef>
                <a:spcPts val="0"/>
              </a:spcBef>
              <a:spcAft>
                <a:spcPts val="0"/>
              </a:spcAft>
              <a:buNone/>
            </a:pPr>
            <a:r>
              <a:rPr lang="en-US" sz="3200">
                <a:solidFill>
                  <a:schemeClr val="dk1"/>
                </a:solidFill>
                <a:latin typeface="Consolas"/>
                <a:ea typeface="Consolas"/>
                <a:cs typeface="Consolas"/>
                <a:sym typeface="Consolas"/>
              </a:rPr>
              <a:t>Before('@javascript') do</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  # This will only run before</a:t>
            </a:r>
            <a:endParaRPr sz="320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3200">
                <a:solidFill>
                  <a:schemeClr val="dk1"/>
                </a:solidFill>
                <a:latin typeface="Consolas"/>
                <a:ea typeface="Consolas"/>
                <a:cs typeface="Consolas"/>
                <a:sym typeface="Consolas"/>
              </a:rPr>
              <a:t>  # scenarios tagged</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  # with @javascript.</a:t>
            </a:r>
            <a:br>
              <a:rPr lang="en-US" sz="3200">
                <a:solidFill>
                  <a:schemeClr val="dk1"/>
                </a:solidFill>
                <a:latin typeface="Consolas"/>
                <a:ea typeface="Consolas"/>
                <a:cs typeface="Consolas"/>
                <a:sym typeface="Consolas"/>
              </a:rPr>
            </a:br>
            <a:r>
              <a:rPr lang="en-US" sz="3200">
                <a:solidFill>
                  <a:schemeClr val="dk1"/>
                </a:solidFill>
                <a:latin typeface="Consolas"/>
                <a:ea typeface="Consolas"/>
                <a:cs typeface="Consolas"/>
                <a:sym typeface="Consolas"/>
              </a:rPr>
              <a:t>end</a:t>
            </a:r>
            <a:endParaRPr sz="3200">
              <a:solidFill>
                <a:srgbClr val="3F3F3F"/>
              </a:solidFill>
              <a:latin typeface="Helvetica Neue"/>
              <a:ea typeface="Helvetica Neue"/>
              <a:cs typeface="Helvetica Neue"/>
              <a:sym typeface="Helvetica Neue"/>
            </a:endParaRPr>
          </a:p>
        </p:txBody>
      </p:sp>
      <p:sp>
        <p:nvSpPr>
          <p:cNvPr id="335" name="Google Shape;335;p4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38</a:t>
            </a:fld>
            <a:endParaRP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39"/>
        <p:cNvGrpSpPr/>
        <p:nvPr/>
      </p:nvGrpSpPr>
      <p:grpSpPr>
        <a:xfrm>
          <a:off x="0" y="0"/>
          <a:ext cx="0" cy="0"/>
          <a:chOff x="0" y="0"/>
          <a:chExt cx="0" cy="0"/>
        </a:xfrm>
      </p:grpSpPr>
      <p:sp>
        <p:nvSpPr>
          <p:cNvPr id="340" name="Google Shape;340;p4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COMMAND LINE</a:t>
            </a:r>
            <a:endParaRPr sz="3600" b="0" i="0" u="none" strike="noStrike" cap="none">
              <a:solidFill>
                <a:srgbClr val="3F3F3F"/>
              </a:solidFill>
              <a:latin typeface="Oswald"/>
              <a:ea typeface="Oswald"/>
              <a:cs typeface="Oswald"/>
              <a:sym typeface="Oswald"/>
            </a:endParaRPr>
          </a:p>
        </p:txBody>
      </p:sp>
      <p:pic>
        <p:nvPicPr>
          <p:cNvPr id="341" name="Google Shape;341;p4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42" name="Google Shape;342;p47"/>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--tags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only items tagged with @wip</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--tags ‘not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all items NOT tagged with @wip</a:t>
            </a:r>
            <a:endParaRPr sz="3200">
              <a:solidFill>
                <a:srgbClr val="3F3F3F"/>
              </a:solidFill>
              <a:latin typeface="Helvetica Neue"/>
              <a:ea typeface="Helvetica Neue"/>
              <a:cs typeface="Helvetica Neue"/>
              <a:sym typeface="Helvetica Neue"/>
            </a:endParaRPr>
          </a:p>
        </p:txBody>
      </p:sp>
      <p:sp>
        <p:nvSpPr>
          <p:cNvPr id="343" name="Google Shape;343;p4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39</a:t>
            </a:fld>
            <a:endParaRP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5" name="Google Shape;105;p15"/>
          <p:cNvSpPr txBox="1">
            <a:spLocks noGrp="1"/>
          </p:cNvSpPr>
          <p:nvPr>
            <p:ph type="sldNum" idx="12"/>
          </p:nvPr>
        </p:nvSpPr>
        <p:spPr>
          <a:xfrm>
            <a:off x="82194" y="4815393"/>
            <a:ext cx="2057400" cy="273844"/>
          </a:xfrm>
          <a:prstGeom prst="rect">
            <a:avLst/>
          </a:prstGeom>
        </p:spPr>
        <p:txBody>
          <a:bodyPr spcFirstLastPara="1" vert="horz" lIns="91440" tIns="45720" rIns="91440" bIns="45720" rtlCol="0" anchor="b" anchorCtr="0">
            <a:normAutofit/>
          </a:bodyPr>
          <a:lstStyle/>
          <a:p>
            <a:pPr>
              <a:lnSpc>
                <a:spcPct val="90000"/>
              </a:lnSpc>
              <a:spcAft>
                <a:spcPts val="600"/>
              </a:spcAft>
              <a:buClrTx/>
              <a:defRPr/>
            </a:pPr>
            <a:fld id="{00000000-1234-1234-1234-123412341234}" type="slidenum">
              <a:rPr lang="en-US" sz="700" kern="1200">
                <a:solidFill>
                  <a:schemeClr val="tx1"/>
                </a:solidFill>
                <a:ea typeface="+mn-ea"/>
                <a:cs typeface="+mn-cs"/>
              </a:rPr>
              <a:pPr>
                <a:lnSpc>
                  <a:spcPct val="90000"/>
                </a:lnSpc>
                <a:spcAft>
                  <a:spcPts val="600"/>
                </a:spcAft>
                <a:buClrTx/>
                <a:defRPr/>
              </a:pPr>
              <a:t>4</a:t>
            </a:fld>
            <a:endParaRPr lang="en-US" sz="700" kern="1200" dirty="0">
              <a:solidFill>
                <a:schemeClr val="tx1"/>
              </a:solidFill>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47"/>
        <p:cNvGrpSpPr/>
        <p:nvPr/>
      </p:nvGrpSpPr>
      <p:grpSpPr>
        <a:xfrm>
          <a:off x="0" y="0"/>
          <a:ext cx="0" cy="0"/>
          <a:chOff x="0" y="0"/>
          <a:chExt cx="0" cy="0"/>
        </a:xfrm>
      </p:grpSpPr>
      <p:sp>
        <p:nvSpPr>
          <p:cNvPr id="348" name="Google Shape;348;p4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RUBYMINE RUN CONFIGURATION</a:t>
            </a:r>
            <a:endParaRPr sz="3600" b="0" i="0" u="none" strike="noStrike" cap="none">
              <a:solidFill>
                <a:srgbClr val="3F3F3F"/>
              </a:solidFill>
              <a:latin typeface="Oswald"/>
              <a:ea typeface="Oswald"/>
              <a:cs typeface="Oswald"/>
              <a:sym typeface="Oswald"/>
            </a:endParaRPr>
          </a:p>
        </p:txBody>
      </p:sp>
      <p:pic>
        <p:nvPicPr>
          <p:cNvPr id="349" name="Google Shape;349;p4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50" name="Google Shape;350;p4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marR="0" lvl="0" indent="-431800" algn="l" rtl="0">
              <a:lnSpc>
                <a:spcPct val="100000"/>
              </a:lnSpc>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Rubymine supports Run/Debug Configurations where you can specify tags</a:t>
            </a:r>
            <a:endParaRPr sz="3200">
              <a:solidFill>
                <a:srgbClr val="3F3F3F"/>
              </a:solidFill>
              <a:latin typeface="Consolas"/>
              <a:ea typeface="Consolas"/>
              <a:cs typeface="Consolas"/>
              <a:sym typeface="Consolas"/>
            </a:endParaRPr>
          </a:p>
        </p:txBody>
      </p:sp>
      <p:sp>
        <p:nvSpPr>
          <p:cNvPr id="351" name="Google Shape;351;p4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40</a:t>
            </a:fld>
            <a:endParaRPr/>
          </a:p>
        </p:txBody>
      </p:sp>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55"/>
        <p:cNvGrpSpPr/>
        <p:nvPr/>
      </p:nvGrpSpPr>
      <p:grpSpPr>
        <a:xfrm>
          <a:off x="0" y="0"/>
          <a:ext cx="0" cy="0"/>
          <a:chOff x="0" y="0"/>
          <a:chExt cx="0" cy="0"/>
        </a:xfrm>
      </p:grpSpPr>
      <p:sp>
        <p:nvSpPr>
          <p:cNvPr id="356" name="Google Shape;356;p4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PROFILES</a:t>
            </a:r>
            <a:endParaRPr sz="3600" b="0" i="0" u="none" strike="noStrike" cap="none">
              <a:solidFill>
                <a:srgbClr val="3F3F3F"/>
              </a:solidFill>
              <a:latin typeface="Oswald"/>
              <a:ea typeface="Oswald"/>
              <a:cs typeface="Oswald"/>
              <a:sym typeface="Oswald"/>
            </a:endParaRPr>
          </a:p>
        </p:txBody>
      </p:sp>
      <p:pic>
        <p:nvPicPr>
          <p:cNvPr id="357" name="Google Shape;357;p4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58" name="Google Shape;358;p49"/>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Profiles are preconfigured switches for Cucumber</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Profiles can be default, or named</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Allows you to preset formatting, fast fail, etc</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Char char="●"/>
            </a:pPr>
            <a:r>
              <a:rPr lang="en-US" sz="3200">
                <a:solidFill>
                  <a:srgbClr val="3F3F3F"/>
                </a:solidFill>
                <a:latin typeface="Helvetica Neue"/>
                <a:ea typeface="Helvetica Neue"/>
                <a:cs typeface="Helvetica Neue"/>
                <a:sym typeface="Helvetica Neue"/>
              </a:rPr>
              <a:t>Stored in </a:t>
            </a:r>
            <a:r>
              <a:rPr lang="en-US" sz="3200">
                <a:solidFill>
                  <a:srgbClr val="3F3F3F"/>
                </a:solidFill>
                <a:latin typeface="Consolas"/>
                <a:ea typeface="Consolas"/>
                <a:cs typeface="Consolas"/>
                <a:sym typeface="Consolas"/>
              </a:rPr>
              <a:t>cucumber.yml</a:t>
            </a:r>
            <a:r>
              <a:rPr lang="en-US" sz="3200">
                <a:solidFill>
                  <a:srgbClr val="3F3F3F"/>
                </a:solidFill>
                <a:latin typeface="Helvetica Neue"/>
                <a:ea typeface="Helvetica Neue"/>
                <a:cs typeface="Helvetica Neue"/>
                <a:sym typeface="Helvetica Neue"/>
              </a:rPr>
              <a:t> file</a:t>
            </a:r>
            <a:endParaRPr sz="3200">
              <a:solidFill>
                <a:srgbClr val="3F3F3F"/>
              </a:solidFill>
              <a:latin typeface="Helvetica Neue"/>
              <a:ea typeface="Helvetica Neue"/>
              <a:cs typeface="Helvetica Neue"/>
              <a:sym typeface="Helvetica Neue"/>
            </a:endParaRPr>
          </a:p>
        </p:txBody>
      </p:sp>
      <p:sp>
        <p:nvSpPr>
          <p:cNvPr id="359" name="Google Shape;359;p49"/>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41</a:t>
            </a:fld>
            <a:endParaRP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363"/>
        <p:cNvGrpSpPr/>
        <p:nvPr/>
      </p:nvGrpSpPr>
      <p:grpSpPr>
        <a:xfrm>
          <a:off x="0" y="0"/>
          <a:ext cx="0" cy="0"/>
          <a:chOff x="0" y="0"/>
          <a:chExt cx="0" cy="0"/>
        </a:xfrm>
      </p:grpSpPr>
      <p:sp>
        <p:nvSpPr>
          <p:cNvPr id="364" name="Google Shape;364;p5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PROFILES &amp; COMMAND LINE</a:t>
            </a:r>
            <a:endParaRPr sz="3600" b="0" i="0" u="none" strike="noStrike" cap="none">
              <a:solidFill>
                <a:srgbClr val="3F3F3F"/>
              </a:solidFill>
              <a:latin typeface="Oswald"/>
              <a:ea typeface="Oswald"/>
              <a:cs typeface="Oswald"/>
              <a:sym typeface="Oswald"/>
            </a:endParaRPr>
          </a:p>
        </p:txBody>
      </p:sp>
      <p:pic>
        <p:nvPicPr>
          <p:cNvPr id="365" name="Google Shape;365;p5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66" name="Google Shape;366;p50"/>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all items NOT tagged with @wip, @javascript, @not_ready, @ignore</a:t>
            </a:r>
            <a:endParaRPr sz="3200">
              <a:solidFill>
                <a:srgbClr val="3F3F3F"/>
              </a:solidFill>
              <a:latin typeface="Consolas"/>
              <a:ea typeface="Consolas"/>
              <a:cs typeface="Consolas"/>
              <a:sym typeface="Consolas"/>
            </a:endParaRPr>
          </a:p>
          <a:p>
            <a:pPr marL="457200" lvl="0" indent="-431800" algn="l" rtl="0">
              <a:spcBef>
                <a:spcPts val="0"/>
              </a:spcBef>
              <a:spcAft>
                <a:spcPts val="0"/>
              </a:spcAft>
              <a:buClr>
                <a:srgbClr val="3F3F3F"/>
              </a:buClr>
              <a:buSzPts val="3200"/>
              <a:buFont typeface="Consolas"/>
              <a:buChar char="●"/>
            </a:pPr>
            <a:r>
              <a:rPr lang="en-US" sz="3200">
                <a:solidFill>
                  <a:srgbClr val="3F3F3F"/>
                </a:solidFill>
                <a:latin typeface="Consolas"/>
                <a:ea typeface="Consolas"/>
                <a:cs typeface="Consolas"/>
                <a:sym typeface="Consolas"/>
              </a:rPr>
              <a:t>cucumber -p wip</a:t>
            </a:r>
            <a:endParaRPr sz="3200">
              <a:solidFill>
                <a:srgbClr val="3F3F3F"/>
              </a:solidFill>
              <a:latin typeface="Consolas"/>
              <a:ea typeface="Consolas"/>
              <a:cs typeface="Consolas"/>
              <a:sym typeface="Consolas"/>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Run ONLY items tagged with @wip</a:t>
            </a:r>
            <a:endParaRPr sz="3200">
              <a:solidFill>
                <a:srgbClr val="3F3F3F"/>
              </a:solidFill>
              <a:latin typeface="Helvetica Neue"/>
              <a:ea typeface="Helvetica Neue"/>
              <a:cs typeface="Helvetica Neue"/>
              <a:sym typeface="Helvetica Neue"/>
            </a:endParaRPr>
          </a:p>
        </p:txBody>
      </p:sp>
      <p:sp>
        <p:nvSpPr>
          <p:cNvPr id="367" name="Google Shape;367;p50"/>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42</a:t>
            </a:fld>
            <a:endParaRPr/>
          </a:p>
        </p:txBody>
      </p:sp>
    </p:spTree>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1"/>
        <p:cNvGrpSpPr/>
        <p:nvPr/>
      </p:nvGrpSpPr>
      <p:grpSpPr>
        <a:xfrm>
          <a:off x="0" y="0"/>
          <a:ext cx="0" cy="0"/>
          <a:chOff x="0" y="0"/>
          <a:chExt cx="0" cy="0"/>
        </a:xfrm>
      </p:grpSpPr>
      <p:sp>
        <p:nvSpPr>
          <p:cNvPr id="372" name="Google Shape;372;p5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TAGS &amp; PROFILES WRAPUP</a:t>
            </a:r>
            <a:endParaRPr sz="3600" b="0" i="0" u="none" strike="noStrike" cap="none">
              <a:solidFill>
                <a:srgbClr val="3F3F3F"/>
              </a:solidFill>
              <a:latin typeface="Oswald"/>
              <a:ea typeface="Oswald"/>
              <a:cs typeface="Oswald"/>
              <a:sym typeface="Oswald"/>
            </a:endParaRPr>
          </a:p>
        </p:txBody>
      </p:sp>
      <p:pic>
        <p:nvPicPr>
          <p:cNvPr id="373" name="Google Shape;373;p5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74" name="Google Shape;374;p51"/>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Super useful for development flow to only run test(s) you are focusing on</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You can implement Scenario #7 like I did… or put an @ignore tag above Scenario #7</a:t>
            </a:r>
            <a:endParaRPr sz="3200">
              <a:solidFill>
                <a:srgbClr val="3F3F3F"/>
              </a:solidFill>
              <a:latin typeface="Helvetica Neue"/>
              <a:ea typeface="Helvetica Neue"/>
              <a:cs typeface="Helvetica Neue"/>
              <a:sym typeface="Helvetica Neue"/>
            </a:endParaRPr>
          </a:p>
        </p:txBody>
      </p:sp>
      <p:sp>
        <p:nvSpPr>
          <p:cNvPr id="375" name="Google Shape;375;p51"/>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43</a:t>
            </a:fld>
            <a:endParaRP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5" name="Rectangle 74">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23556" name="Picture 4" descr="The Best Time of Day to Take a Break from Work">
            <a:extLst>
              <a:ext uri="{FF2B5EF4-FFF2-40B4-BE49-F238E27FC236}">
                <a16:creationId xmlns:a16="http://schemas.microsoft.com/office/drawing/2014/main" id="{2CB7B1BB-9324-8D43-A968-360468E5B1A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04" r="-1"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386"/>
        <p:cNvGrpSpPr/>
        <p:nvPr/>
      </p:nvGrpSpPr>
      <p:grpSpPr>
        <a:xfrm>
          <a:off x="0" y="0"/>
          <a:ext cx="0" cy="0"/>
          <a:chOff x="0" y="0"/>
          <a:chExt cx="0" cy="0"/>
        </a:xfrm>
      </p:grpSpPr>
      <p:sp>
        <p:nvSpPr>
          <p:cNvPr id="387" name="Google Shape;387;p5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DATA TABLE</a:t>
            </a:r>
            <a:endParaRPr/>
          </a:p>
        </p:txBody>
      </p:sp>
      <p:pic>
        <p:nvPicPr>
          <p:cNvPr id="388" name="Google Shape;388;p5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89" name="Google Shape;389;p5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45</a:t>
            </a:fld>
            <a:endParaRPr/>
          </a:p>
        </p:txBody>
      </p:sp>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93"/>
        <p:cNvGrpSpPr/>
        <p:nvPr/>
      </p:nvGrpSpPr>
      <p:grpSpPr>
        <a:xfrm>
          <a:off x="0" y="0"/>
          <a:ext cx="0" cy="0"/>
          <a:chOff x="0" y="0"/>
          <a:chExt cx="0" cy="0"/>
        </a:xfrm>
      </p:grpSpPr>
      <p:sp>
        <p:nvSpPr>
          <p:cNvPr id="394" name="Google Shape;394;p5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Clr>
                <a:schemeClr val="dk1"/>
              </a:buClr>
              <a:buSzPts val="1100"/>
              <a:buFont typeface="Arial"/>
              <a:buNone/>
            </a:pPr>
            <a:r>
              <a:rPr lang="en-US" sz="3000">
                <a:solidFill>
                  <a:schemeClr val="lt1"/>
                </a:solidFill>
              </a:rPr>
              <a:t>(adopt_puppies.feature Scenario #8)</a:t>
            </a:r>
            <a:endParaRPr/>
          </a:p>
        </p:txBody>
      </p:sp>
      <p:pic>
        <p:nvPicPr>
          <p:cNvPr id="395" name="Google Shape;395;p5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396" name="Google Shape;396;p5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46</a:t>
            </a:fld>
            <a:endParaRP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Shape 400"/>
        <p:cNvGrpSpPr/>
        <p:nvPr/>
      </p:nvGrpSpPr>
      <p:grpSpPr>
        <a:xfrm>
          <a:off x="0" y="0"/>
          <a:ext cx="0" cy="0"/>
          <a:chOff x="0" y="0"/>
          <a:chExt cx="0" cy="0"/>
        </a:xfrm>
      </p:grpSpPr>
      <p:sp>
        <p:nvSpPr>
          <p:cNvPr id="401" name="Google Shape;401;p5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02" name="Google Shape;402;p5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03" name="Google Shape;403;p5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47</a:t>
            </a:fld>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408" name="Google Shape;408;p56"/>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WRAP UP!</a:t>
            </a:r>
            <a:endParaRPr/>
          </a:p>
        </p:txBody>
      </p:sp>
      <p:pic>
        <p:nvPicPr>
          <p:cNvPr id="409" name="Google Shape;409;p5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10" name="Google Shape;410;p56"/>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48</a:t>
            </a:fld>
            <a:endParaRP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14"/>
        <p:cNvGrpSpPr/>
        <p:nvPr/>
      </p:nvGrpSpPr>
      <p:grpSpPr>
        <a:xfrm>
          <a:off x="0" y="0"/>
          <a:ext cx="0" cy="0"/>
          <a:chOff x="0" y="0"/>
          <a:chExt cx="0" cy="0"/>
        </a:xfrm>
      </p:grpSpPr>
      <p:pic>
        <p:nvPicPr>
          <p:cNvPr id="415" name="Google Shape;415;p57" descr="XMVLGZZTW3.jpg"/>
          <p:cNvPicPr preferRelativeResize="0"/>
          <p:nvPr/>
        </p:nvPicPr>
        <p:blipFill rotWithShape="1">
          <a:blip r:embed="rId3">
            <a:alphaModFix/>
          </a:blip>
          <a:srcRect l="14653" b="13859"/>
          <a:stretch/>
        </p:blipFill>
        <p:spPr>
          <a:xfrm flipH="1">
            <a:off x="0" y="-1009646"/>
            <a:ext cx="9144000" cy="6153000"/>
          </a:xfrm>
          <a:prstGeom prst="rect">
            <a:avLst/>
          </a:prstGeom>
          <a:noFill/>
          <a:ln>
            <a:noFill/>
          </a:ln>
        </p:spPr>
      </p:pic>
      <p:pic>
        <p:nvPicPr>
          <p:cNvPr id="416" name="Google Shape;416;p57" descr="LeanDog_Otis.png"/>
          <p:cNvPicPr preferRelativeResize="0"/>
          <p:nvPr/>
        </p:nvPicPr>
        <p:blipFill rotWithShape="1">
          <a:blip r:embed="rId4">
            <a:alphaModFix/>
          </a:blip>
          <a:srcRect/>
          <a:stretch/>
        </p:blipFill>
        <p:spPr>
          <a:xfrm>
            <a:off x="8137283" y="4272485"/>
            <a:ext cx="818700" cy="814800"/>
          </a:xfrm>
          <a:prstGeom prst="rect">
            <a:avLst/>
          </a:prstGeom>
          <a:noFill/>
          <a:ln>
            <a:noFill/>
          </a:ln>
        </p:spPr>
      </p:pic>
      <p:sp>
        <p:nvSpPr>
          <p:cNvPr id="417" name="Google Shape;417;p57"/>
          <p:cNvSpPr txBox="1"/>
          <p:nvPr/>
        </p:nvSpPr>
        <p:spPr>
          <a:xfrm>
            <a:off x="457200" y="518110"/>
            <a:ext cx="7863900" cy="3847200"/>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chemeClr val="lt1"/>
                </a:solidFill>
                <a:latin typeface="Oswald"/>
                <a:ea typeface="Oswald"/>
                <a:cs typeface="Oswald"/>
                <a:sym typeface="Oswald"/>
              </a:rPr>
              <a:t>DAY 2</a:t>
            </a:r>
            <a:endParaRPr sz="9600" b="1">
              <a:solidFill>
                <a:srgbClr val="FFFFFF"/>
              </a:solidFill>
              <a:latin typeface="Oswald"/>
              <a:ea typeface="Oswald"/>
              <a:cs typeface="Oswald"/>
              <a:sym typeface="Oswald"/>
            </a:endParaRPr>
          </a:p>
          <a:p>
            <a:pPr marL="0" marR="0" lvl="0" indent="0" algn="l" rtl="0">
              <a:spcBef>
                <a:spcPts val="0"/>
              </a:spcBef>
              <a:spcAft>
                <a:spcPts val="0"/>
              </a:spcAft>
              <a:buNone/>
            </a:pPr>
            <a:endParaRPr>
              <a:latin typeface="Oswald"/>
              <a:ea typeface="Oswald"/>
              <a:cs typeface="Oswald"/>
              <a:sym typeface="Oswald"/>
            </a:endParaRPr>
          </a:p>
          <a:p>
            <a:pPr marL="0" marR="0" lvl="0" indent="0" algn="l" rtl="0">
              <a:spcBef>
                <a:spcPts val="0"/>
              </a:spcBef>
              <a:spcAft>
                <a:spcPts val="0"/>
              </a:spcAft>
              <a:buNone/>
            </a:pPr>
            <a:endParaRPr sz="5400" b="1">
              <a:solidFill>
                <a:schemeClr val="lt1"/>
              </a:solidFill>
              <a:latin typeface="Oswald"/>
              <a:ea typeface="Oswald"/>
              <a:cs typeface="Oswald"/>
              <a:sym typeface="Oswald"/>
            </a:endParaRPr>
          </a:p>
        </p:txBody>
      </p:sp>
      <p:sp>
        <p:nvSpPr>
          <p:cNvPr id="418" name="Google Shape;418;p57"/>
          <p:cNvSpPr txBox="1"/>
          <p:nvPr/>
        </p:nvSpPr>
        <p:spPr>
          <a:xfrm>
            <a:off x="457200" y="4595250"/>
            <a:ext cx="46653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swald"/>
                <a:ea typeface="Oswald"/>
                <a:cs typeface="Oswald"/>
                <a:sym typeface="Oswald"/>
              </a:rPr>
              <a:t>(BAMBOO FLOORING IS 1762 ON THE JANKA HARDNESS SCALE)</a:t>
            </a:r>
            <a:endParaRPr>
              <a:solidFill>
                <a:schemeClr val="lt1"/>
              </a:solidFill>
              <a:latin typeface="Oswald"/>
              <a:ea typeface="Oswald"/>
              <a:cs typeface="Oswald"/>
              <a:sym typeface="Oswald"/>
            </a:endParaRPr>
          </a:p>
        </p:txBody>
      </p:sp>
      <p:sp>
        <p:nvSpPr>
          <p:cNvPr id="419" name="Google Shape;419;p5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49</a:t>
            </a:fld>
            <a:endParaRPr/>
          </a:p>
        </p:txBody>
      </p:sp>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5</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p:nvSpPr>
          <p:cNvPr id="424" name="Google Shape;424;p58"/>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RECAP</a:t>
            </a:r>
            <a:endParaRPr/>
          </a:p>
        </p:txBody>
      </p:sp>
      <p:pic>
        <p:nvPicPr>
          <p:cNvPr id="425" name="Google Shape;425;p5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26" name="Google Shape;426;p58"/>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50</a:t>
            </a:fld>
            <a:endParaRPr/>
          </a:p>
        </p:txBody>
      </p:sp>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30"/>
        <p:cNvGrpSpPr/>
        <p:nvPr/>
      </p:nvGrpSpPr>
      <p:grpSpPr>
        <a:xfrm>
          <a:off x="0" y="0"/>
          <a:ext cx="0" cy="0"/>
          <a:chOff x="0" y="0"/>
          <a:chExt cx="0" cy="0"/>
        </a:xfrm>
      </p:grpSpPr>
      <p:sp>
        <p:nvSpPr>
          <p:cNvPr id="431" name="Google Shape;431;p5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AN OUTLINE</a:t>
            </a:r>
            <a:endParaRPr/>
          </a:p>
        </p:txBody>
      </p:sp>
      <p:pic>
        <p:nvPicPr>
          <p:cNvPr id="432" name="Google Shape;432;p5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33" name="Google Shape;433;p5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51</a:t>
            </a:fld>
            <a:endParaRPr/>
          </a:p>
        </p:txBody>
      </p:sp>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437"/>
        <p:cNvGrpSpPr/>
        <p:nvPr/>
      </p:nvGrpSpPr>
      <p:grpSpPr>
        <a:xfrm>
          <a:off x="0" y="0"/>
          <a:ext cx="0" cy="0"/>
          <a:chOff x="0" y="0"/>
          <a:chExt cx="0" cy="0"/>
        </a:xfrm>
      </p:grpSpPr>
      <p:sp>
        <p:nvSpPr>
          <p:cNvPr id="438" name="Google Shape;438;p6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a:p>
            <a:pPr marL="0" lvl="0" indent="0" algn="ctr" rtl="0">
              <a:spcBef>
                <a:spcPts val="0"/>
              </a:spcBef>
              <a:spcAft>
                <a:spcPts val="0"/>
              </a:spcAft>
              <a:buNone/>
            </a:pPr>
            <a:r>
              <a:rPr lang="en-US" sz="3000"/>
              <a:t>(adopt_puppies.feature Scenario #9)</a:t>
            </a:r>
            <a:endParaRPr sz="3000"/>
          </a:p>
        </p:txBody>
      </p:sp>
      <p:pic>
        <p:nvPicPr>
          <p:cNvPr id="439" name="Google Shape;439;p6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40" name="Google Shape;440;p6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52</a:t>
            </a:fld>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444"/>
        <p:cNvGrpSpPr/>
        <p:nvPr/>
      </p:nvGrpSpPr>
      <p:grpSpPr>
        <a:xfrm>
          <a:off x="0" y="0"/>
          <a:ext cx="0" cy="0"/>
          <a:chOff x="0" y="0"/>
          <a:chExt cx="0" cy="0"/>
        </a:xfrm>
      </p:grpSpPr>
      <p:sp>
        <p:nvSpPr>
          <p:cNvPr id="445" name="Google Shape;445;p6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46" name="Google Shape;446;p6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47" name="Google Shape;447;p6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53</a:t>
            </a:fld>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451"/>
        <p:cNvGrpSpPr/>
        <p:nvPr/>
      </p:nvGrpSpPr>
      <p:grpSpPr>
        <a:xfrm>
          <a:off x="0" y="0"/>
          <a:ext cx="0" cy="0"/>
          <a:chOff x="0" y="0"/>
          <a:chExt cx="0" cy="0"/>
        </a:xfrm>
      </p:grpSpPr>
      <p:sp>
        <p:nvSpPr>
          <p:cNvPr id="452" name="Google Shape;452;p6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THAT USES A BACKGROUND</a:t>
            </a:r>
            <a:endParaRPr/>
          </a:p>
        </p:txBody>
      </p:sp>
      <p:pic>
        <p:nvPicPr>
          <p:cNvPr id="453" name="Google Shape;453;p6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54" name="Google Shape;454;p6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54</a:t>
            </a:fld>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458"/>
        <p:cNvGrpSpPr/>
        <p:nvPr/>
      </p:nvGrpSpPr>
      <p:grpSpPr>
        <a:xfrm>
          <a:off x="0" y="0"/>
          <a:ext cx="0" cy="0"/>
          <a:chOff x="0" y="0"/>
          <a:chExt cx="0" cy="0"/>
        </a:xfrm>
      </p:grpSpPr>
      <p:sp>
        <p:nvSpPr>
          <p:cNvPr id="459" name="Google Shape;459;p6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DO THE NEXT SCENARIO</a:t>
            </a:r>
            <a:endParaRPr/>
          </a:p>
        </p:txBody>
      </p:sp>
      <p:pic>
        <p:nvPicPr>
          <p:cNvPr id="460" name="Google Shape;460;p6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61" name="Google Shape;461;p6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55</a:t>
            </a:fld>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sp>
        <p:nvSpPr>
          <p:cNvPr id="466" name="Google Shape;466;p6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467" name="Google Shape;467;p6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68" name="Google Shape;468;p6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56</a:t>
            </a:fld>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473" name="Google Shape;473;p6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15 MIN BIO BREAK!</a:t>
            </a:r>
            <a:endParaRPr/>
          </a:p>
        </p:txBody>
      </p:sp>
      <p:pic>
        <p:nvPicPr>
          <p:cNvPr id="474" name="Google Shape;474;p6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75" name="Google Shape;475;p6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57</a:t>
            </a:fld>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479"/>
        <p:cNvGrpSpPr/>
        <p:nvPr/>
      </p:nvGrpSpPr>
      <p:grpSpPr>
        <a:xfrm>
          <a:off x="0" y="0"/>
          <a:ext cx="0" cy="0"/>
          <a:chOff x="0" y="0"/>
          <a:chExt cx="0" cy="0"/>
        </a:xfrm>
      </p:grpSpPr>
      <p:sp>
        <p:nvSpPr>
          <p:cNvPr id="480" name="Google Shape;480;p6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WHICH IS BETTER IN STEP DEFINITIONS?</a:t>
            </a:r>
            <a:endParaRPr sz="3600" b="0" i="0" u="none" strike="noStrike" cap="none">
              <a:solidFill>
                <a:srgbClr val="3F3F3F"/>
              </a:solidFill>
              <a:latin typeface="Oswald"/>
              <a:ea typeface="Oswald"/>
              <a:cs typeface="Oswald"/>
              <a:sym typeface="Oswald"/>
            </a:endParaRPr>
          </a:p>
        </p:txBody>
      </p:sp>
      <p:pic>
        <p:nvPicPr>
          <p:cNvPr id="481" name="Google Shape;481;p6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82" name="Google Shape;482;p6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@browser.text_field(id:’username’).text = ‘</a:t>
            </a:r>
            <a:r>
              <a:rPr lang="en-US" sz="2400" u="sng">
                <a:solidFill>
                  <a:schemeClr val="hlink"/>
                </a:solidFill>
                <a:latin typeface="Consolas"/>
                <a:ea typeface="Consolas"/>
                <a:cs typeface="Consolas"/>
                <a:sym typeface="Consolas"/>
                <a:hlinkClick r:id="rId4"/>
              </a:rPr>
              <a:t>joe@sixpack.com</a:t>
            </a:r>
            <a:r>
              <a:rPr lang="en-US" sz="2400">
                <a:solidFill>
                  <a:srgbClr val="3F3F3F"/>
                </a:solidFill>
                <a:latin typeface="Consolas"/>
                <a:ea typeface="Consolas"/>
                <a:cs typeface="Consolas"/>
                <a:sym typeface="Consolas"/>
              </a:rPr>
              <a:t>’</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@browser.text_field(id:’password’).text = ‘P@ssw0rd1!’</a:t>
            </a:r>
            <a:br>
              <a:rPr lang="en-US" sz="2400">
                <a:solidFill>
                  <a:srgbClr val="3F3F3F"/>
                </a:solidFill>
                <a:latin typeface="Consolas"/>
                <a:ea typeface="Consolas"/>
                <a:cs typeface="Consolas"/>
                <a:sym typeface="Consolas"/>
              </a:rPr>
            </a:br>
            <a:r>
              <a:rPr lang="en-US" sz="2400">
                <a:solidFill>
                  <a:srgbClr val="3F3F3F"/>
                </a:solidFill>
                <a:latin typeface="Consolas"/>
                <a:ea typeface="Consolas"/>
                <a:cs typeface="Consolas"/>
                <a:sym typeface="Consolas"/>
              </a:rPr>
              <a:t>@browser.input(id:’submit’).click</a:t>
            </a:r>
            <a:endParaRPr sz="2400">
              <a:solidFill>
                <a:srgbClr val="3F3F3F"/>
              </a:solidFill>
              <a:latin typeface="Consolas"/>
              <a:ea typeface="Consolas"/>
              <a:cs typeface="Consolas"/>
              <a:sym typeface="Consolas"/>
            </a:endParaRPr>
          </a:p>
          <a:p>
            <a:pPr marL="0" lvl="0" indent="0" algn="l" rtl="0">
              <a:spcBef>
                <a:spcPts val="0"/>
              </a:spcBef>
              <a:spcAft>
                <a:spcPts val="0"/>
              </a:spcAft>
              <a:buNone/>
            </a:pPr>
            <a:r>
              <a:rPr lang="en-US" sz="2400" b="1">
                <a:solidFill>
                  <a:srgbClr val="3F3F3F"/>
                </a:solidFill>
                <a:latin typeface="Consolas"/>
                <a:ea typeface="Consolas"/>
                <a:cs typeface="Consolas"/>
                <a:sym typeface="Consolas"/>
              </a:rPr>
              <a:t>OR</a:t>
            </a:r>
            <a:endParaRPr sz="2400" b="1">
              <a:solidFill>
                <a:srgbClr val="3F3F3F"/>
              </a:solidFill>
              <a:latin typeface="Consolas"/>
              <a:ea typeface="Consolas"/>
              <a:cs typeface="Consolas"/>
              <a:sym typeface="Consolas"/>
            </a:endParaRPr>
          </a:p>
          <a:p>
            <a:pPr marL="457200" lvl="0" indent="-406400" algn="l" rtl="0">
              <a:spcBef>
                <a:spcPts val="0"/>
              </a:spcBef>
              <a:spcAft>
                <a:spcPts val="0"/>
              </a:spcAft>
              <a:buClr>
                <a:srgbClr val="3F3F3F"/>
              </a:buClr>
              <a:buSzPts val="2400"/>
              <a:buFont typeface="Consolas"/>
              <a:buChar char="•"/>
            </a:pPr>
            <a:r>
              <a:rPr lang="en-US" sz="2400">
                <a:solidFill>
                  <a:srgbClr val="3F3F3F"/>
                </a:solidFill>
                <a:latin typeface="Consolas"/>
                <a:ea typeface="Consolas"/>
                <a:cs typeface="Consolas"/>
                <a:sym typeface="Consolas"/>
              </a:rPr>
              <a:t>loginPage.login_with(‘</a:t>
            </a:r>
            <a:r>
              <a:rPr lang="en-US" sz="2400" u="sng">
                <a:solidFill>
                  <a:schemeClr val="hlink"/>
                </a:solidFill>
                <a:latin typeface="Consolas"/>
                <a:ea typeface="Consolas"/>
                <a:cs typeface="Consolas"/>
                <a:sym typeface="Consolas"/>
                <a:hlinkClick r:id="rId4"/>
              </a:rPr>
              <a:t>joe@sixpack.com</a:t>
            </a:r>
            <a:r>
              <a:rPr lang="en-US" sz="2400">
                <a:solidFill>
                  <a:srgbClr val="3F3F3F"/>
                </a:solidFill>
                <a:latin typeface="Consolas"/>
                <a:ea typeface="Consolas"/>
                <a:cs typeface="Consolas"/>
                <a:sym typeface="Consolas"/>
              </a:rPr>
              <a:t>’, ‘P@ssw0rd1!’)</a:t>
            </a:r>
            <a:endParaRPr sz="2400">
              <a:solidFill>
                <a:srgbClr val="3F3F3F"/>
              </a:solidFill>
              <a:latin typeface="Consolas"/>
              <a:ea typeface="Consolas"/>
              <a:cs typeface="Consolas"/>
              <a:sym typeface="Consolas"/>
            </a:endParaRPr>
          </a:p>
        </p:txBody>
      </p:sp>
      <p:sp>
        <p:nvSpPr>
          <p:cNvPr id="483" name="Google Shape;483;p6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58</a:t>
            </a:fld>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PAGEOBJECT PATTERN</a:t>
            </a:r>
            <a:endParaRPr/>
          </a:p>
        </p:txBody>
      </p:sp>
      <p:pic>
        <p:nvPicPr>
          <p:cNvPr id="489" name="Google Shape;489;p6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90" name="Google Shape;490;p6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59</a:t>
            </a:fld>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1" name="Picture 10">
            <a:extLst>
              <a:ext uri="{FF2B5EF4-FFF2-40B4-BE49-F238E27FC236}">
                <a16:creationId xmlns:a16="http://schemas.microsoft.com/office/drawing/2014/main" id="{A4C6935F-F08C-AF45-994F-399A23BCD1FC}"/>
              </a:ext>
            </a:extLst>
          </p:cNvPr>
          <p:cNvPicPr>
            <a:picLocks noChangeAspect="1"/>
          </p:cNvPicPr>
          <p:nvPr/>
        </p:nvPicPr>
        <p:blipFill>
          <a:blip r:embed="rId4"/>
          <a:stretch>
            <a:fillRect/>
          </a:stretch>
        </p:blipFill>
        <p:spPr>
          <a:xfrm>
            <a:off x="8314683" y="4725619"/>
            <a:ext cx="829315" cy="408075"/>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6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a:t>
            </a:r>
            <a:endParaRPr sz="3600" b="0" i="0" u="none" strike="noStrike" cap="none">
              <a:solidFill>
                <a:srgbClr val="3F3F3F"/>
              </a:solidFill>
              <a:latin typeface="Oswald"/>
              <a:ea typeface="Oswald"/>
              <a:cs typeface="Oswald"/>
              <a:sym typeface="Oswald"/>
            </a:endParaRPr>
          </a:p>
        </p:txBody>
      </p:sp>
      <p:pic>
        <p:nvPicPr>
          <p:cNvPr id="496" name="Google Shape;496;p6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497" name="Google Shape;497;p6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Pattern that represents HTML pages as objects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Encapsulate functionality of a page</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One place to change if HTML structure changes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Expose page functionality as services</a:t>
            </a:r>
            <a:endParaRPr sz="3200">
              <a:solidFill>
                <a:srgbClr val="3F3F3F"/>
              </a:solidFill>
              <a:latin typeface="Helvetica Neue"/>
              <a:ea typeface="Helvetica Neue"/>
              <a:cs typeface="Helvetica Neue"/>
              <a:sym typeface="Helvetica Neue"/>
            </a:endParaRPr>
          </a:p>
        </p:txBody>
      </p:sp>
      <p:sp>
        <p:nvSpPr>
          <p:cNvPr id="498" name="Google Shape;498;p6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60</a:t>
            </a:fld>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502"/>
        <p:cNvGrpSpPr/>
        <p:nvPr/>
      </p:nvGrpSpPr>
      <p:grpSpPr>
        <a:xfrm>
          <a:off x="0" y="0"/>
          <a:ext cx="0" cy="0"/>
          <a:chOff x="0" y="0"/>
          <a:chExt cx="0" cy="0"/>
        </a:xfrm>
      </p:grpSpPr>
      <p:sp>
        <p:nvSpPr>
          <p:cNvPr id="503" name="Google Shape;503;p69"/>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SERVICES</a:t>
            </a:r>
            <a:endParaRPr sz="3600" b="0" i="0" u="none" strike="noStrike" cap="none">
              <a:solidFill>
                <a:srgbClr val="3F3F3F"/>
              </a:solidFill>
              <a:latin typeface="Oswald"/>
              <a:ea typeface="Oswald"/>
              <a:cs typeface="Oswald"/>
              <a:sym typeface="Oswald"/>
            </a:endParaRPr>
          </a:p>
        </p:txBody>
      </p:sp>
      <p:pic>
        <p:nvPicPr>
          <p:cNvPr id="504" name="Google Shape;504;p6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05" name="Google Shape;505;p69"/>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properties could return strings for dynamic text in page, contents of tables, etc</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Class methods allow you to take action on the page, and could return new PageObjects, booleans, etc.</a:t>
            </a:r>
            <a:endParaRPr sz="3200">
              <a:solidFill>
                <a:srgbClr val="3F3F3F"/>
              </a:solidFill>
              <a:latin typeface="Helvetica Neue"/>
              <a:ea typeface="Helvetica Neue"/>
              <a:cs typeface="Helvetica Neue"/>
              <a:sym typeface="Helvetica Neue"/>
            </a:endParaRPr>
          </a:p>
        </p:txBody>
      </p:sp>
      <p:sp>
        <p:nvSpPr>
          <p:cNvPr id="506" name="Google Shape;506;p69"/>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61</a:t>
            </a:fld>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510"/>
        <p:cNvGrpSpPr/>
        <p:nvPr/>
      </p:nvGrpSpPr>
      <p:grpSpPr>
        <a:xfrm>
          <a:off x="0" y="0"/>
          <a:ext cx="0" cy="0"/>
          <a:chOff x="0" y="0"/>
          <a:chExt cx="0" cy="0"/>
        </a:xfrm>
      </p:grpSpPr>
      <p:sp>
        <p:nvSpPr>
          <p:cNvPr id="511" name="Google Shape;511;p70"/>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SHARED SERVICES</a:t>
            </a:r>
            <a:endParaRPr sz="3600" b="0" i="0" u="none" strike="noStrike" cap="none">
              <a:solidFill>
                <a:srgbClr val="3F3F3F"/>
              </a:solidFill>
              <a:latin typeface="Oswald"/>
              <a:ea typeface="Oswald"/>
              <a:cs typeface="Oswald"/>
              <a:sym typeface="Oswald"/>
            </a:endParaRPr>
          </a:p>
        </p:txBody>
      </p:sp>
      <p:pic>
        <p:nvPicPr>
          <p:cNvPr id="512" name="Google Shape;512;p7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13" name="Google Shape;513;p70"/>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Menus and other common controls can be modelled using modules or base classes</a:t>
            </a:r>
            <a:endParaRPr sz="3200">
              <a:solidFill>
                <a:srgbClr val="3F3F3F"/>
              </a:solidFill>
              <a:latin typeface="Helvetica Neue"/>
              <a:ea typeface="Helvetica Neue"/>
              <a:cs typeface="Helvetica Neue"/>
              <a:sym typeface="Helvetica Neue"/>
            </a:endParaRPr>
          </a:p>
        </p:txBody>
      </p:sp>
      <p:sp>
        <p:nvSpPr>
          <p:cNvPr id="514" name="Google Shape;514;p70"/>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62</a:t>
            </a:fld>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518"/>
        <p:cNvGrpSpPr/>
        <p:nvPr/>
      </p:nvGrpSpPr>
      <p:grpSpPr>
        <a:xfrm>
          <a:off x="0" y="0"/>
          <a:ext cx="0" cy="0"/>
          <a:chOff x="0" y="0"/>
          <a:chExt cx="0" cy="0"/>
        </a:xfrm>
      </p:grpSpPr>
      <p:sp>
        <p:nvSpPr>
          <p:cNvPr id="519" name="Google Shape;519;p71"/>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PAGEOBJECT - IMPLEMENTATIONS</a:t>
            </a:r>
            <a:endParaRPr sz="3600" b="0" i="0" u="none" strike="noStrike" cap="none">
              <a:solidFill>
                <a:srgbClr val="3F3F3F"/>
              </a:solidFill>
              <a:latin typeface="Oswald"/>
              <a:ea typeface="Oswald"/>
              <a:cs typeface="Oswald"/>
              <a:sym typeface="Oswald"/>
            </a:endParaRPr>
          </a:p>
        </p:txBody>
      </p:sp>
      <p:pic>
        <p:nvPicPr>
          <p:cNvPr id="520" name="Google Shape;520;p7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21" name="Google Shape;521;p71"/>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Can build PageObjects with POROs</a:t>
            </a:r>
            <a:endParaRPr sz="3200">
              <a:solidFill>
                <a:srgbClr val="3F3F3F"/>
              </a:solidFill>
              <a:latin typeface="Helvetica Neue"/>
              <a:ea typeface="Helvetica Neue"/>
              <a:cs typeface="Helvetica Neue"/>
              <a:sym typeface="Helvetica Neue"/>
            </a:endParaRPr>
          </a:p>
          <a:p>
            <a:pPr marL="457200" lvl="0" indent="-4572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Ruby has a few gems that help you implement the pattern</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page-object</a:t>
            </a:r>
            <a:endParaRPr sz="3200">
              <a:solidFill>
                <a:srgbClr val="3F3F3F"/>
              </a:solidFill>
              <a:latin typeface="Helvetica Neue"/>
              <a:ea typeface="Helvetica Neue"/>
              <a:cs typeface="Helvetica Neue"/>
              <a:sym typeface="Helvetica Neue"/>
            </a:endParaRPr>
          </a:p>
          <a:p>
            <a:pPr marL="914400" lvl="1"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site_prism</a:t>
            </a:r>
            <a:endParaRPr sz="3200">
              <a:solidFill>
                <a:srgbClr val="3F3F3F"/>
              </a:solidFill>
              <a:latin typeface="Helvetica Neue"/>
              <a:ea typeface="Helvetica Neue"/>
              <a:cs typeface="Helvetica Neue"/>
              <a:sym typeface="Helvetica Neue"/>
            </a:endParaRPr>
          </a:p>
        </p:txBody>
      </p:sp>
      <p:sp>
        <p:nvSpPr>
          <p:cNvPr id="522" name="Google Shape;522;p71"/>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63</a:t>
            </a:fld>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526"/>
        <p:cNvGrpSpPr/>
        <p:nvPr/>
      </p:nvGrpSpPr>
      <p:grpSpPr>
        <a:xfrm>
          <a:off x="0" y="0"/>
          <a:ext cx="0" cy="0"/>
          <a:chOff x="0" y="0"/>
          <a:chExt cx="0" cy="0"/>
        </a:xfrm>
      </p:grpSpPr>
      <p:sp>
        <p:nvSpPr>
          <p:cNvPr id="527" name="Google Shape;527;p7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IMPLEMENTING</a:t>
            </a:r>
            <a:endParaRPr/>
          </a:p>
          <a:p>
            <a:pPr marL="0" lvl="0" indent="0" algn="ctr" rtl="0">
              <a:spcBef>
                <a:spcPts val="0"/>
              </a:spcBef>
              <a:spcAft>
                <a:spcPts val="0"/>
              </a:spcAft>
              <a:buNone/>
            </a:pPr>
            <a:r>
              <a:rPr lang="en-US"/>
              <a:t>AN EXAMPLE PAGEOBJECT</a:t>
            </a:r>
            <a:endParaRPr/>
          </a:p>
        </p:txBody>
      </p:sp>
      <p:pic>
        <p:nvPicPr>
          <p:cNvPr id="528" name="Google Shape;528;p7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29" name="Google Shape;529;p7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64</a:t>
            </a:fld>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533"/>
        <p:cNvGrpSpPr/>
        <p:nvPr/>
      </p:nvGrpSpPr>
      <p:grpSpPr>
        <a:xfrm>
          <a:off x="0" y="0"/>
          <a:ext cx="0" cy="0"/>
          <a:chOff x="0" y="0"/>
          <a:chExt cx="0" cy="0"/>
        </a:xfrm>
      </p:grpSpPr>
      <p:sp>
        <p:nvSpPr>
          <p:cNvPr id="534" name="Google Shape;534;p73"/>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NOW YOU CREATE YOUR</a:t>
            </a:r>
            <a:endParaRPr/>
          </a:p>
          <a:p>
            <a:pPr marL="0" lvl="0" indent="0" algn="ctr" rtl="0">
              <a:spcBef>
                <a:spcPts val="0"/>
              </a:spcBef>
              <a:spcAft>
                <a:spcPts val="0"/>
              </a:spcAft>
              <a:buNone/>
            </a:pPr>
            <a:r>
              <a:rPr lang="en-US"/>
              <a:t>OWN PAGEOBJECTS</a:t>
            </a:r>
            <a:endParaRPr/>
          </a:p>
          <a:p>
            <a:pPr marL="0" lvl="0" indent="0" algn="ctr" rtl="0">
              <a:spcBef>
                <a:spcPts val="0"/>
              </a:spcBef>
              <a:spcAft>
                <a:spcPts val="0"/>
              </a:spcAft>
              <a:buClr>
                <a:schemeClr val="dk1"/>
              </a:buClr>
              <a:buSzPts val="1100"/>
              <a:buFont typeface="Arial"/>
              <a:buNone/>
            </a:pPr>
            <a:r>
              <a:rPr lang="en-US" sz="3000">
                <a:solidFill>
                  <a:schemeClr val="lt1"/>
                </a:solidFill>
              </a:rPr>
              <a:t>(Just practice, don’t worry about Done)</a:t>
            </a:r>
            <a:endParaRPr/>
          </a:p>
        </p:txBody>
      </p:sp>
      <p:pic>
        <p:nvPicPr>
          <p:cNvPr id="535" name="Google Shape;535;p7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36" name="Google Shape;536;p73"/>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65</a:t>
            </a:fld>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540"/>
        <p:cNvGrpSpPr/>
        <p:nvPr/>
      </p:nvGrpSpPr>
      <p:grpSpPr>
        <a:xfrm>
          <a:off x="0" y="0"/>
          <a:ext cx="0" cy="0"/>
          <a:chOff x="0" y="0"/>
          <a:chExt cx="0" cy="0"/>
        </a:xfrm>
      </p:grpSpPr>
      <p:sp>
        <p:nvSpPr>
          <p:cNvPr id="541" name="Google Shape;541;p74"/>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542" name="Google Shape;542;p7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43" name="Google Shape;543;p74"/>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66</a:t>
            </a:fld>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547"/>
        <p:cNvGrpSpPr/>
        <p:nvPr/>
      </p:nvGrpSpPr>
      <p:grpSpPr>
        <a:xfrm>
          <a:off x="0" y="0"/>
          <a:ext cx="0" cy="0"/>
          <a:chOff x="0" y="0"/>
          <a:chExt cx="0" cy="0"/>
        </a:xfrm>
      </p:grpSpPr>
      <p:sp>
        <p:nvSpPr>
          <p:cNvPr id="548" name="Google Shape;548;p75"/>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TEST FIXTURES, DATA MANAGEMENT,</a:t>
            </a:r>
            <a:endParaRPr/>
          </a:p>
          <a:p>
            <a:pPr marL="0" lvl="0" indent="0" algn="ctr" rtl="0">
              <a:spcBef>
                <a:spcPts val="0"/>
              </a:spcBef>
              <a:spcAft>
                <a:spcPts val="0"/>
              </a:spcAft>
              <a:buNone/>
            </a:pPr>
            <a:r>
              <a:rPr lang="en-US"/>
              <a:t>AND OTHER SUNDRIES</a:t>
            </a:r>
            <a:endParaRPr/>
          </a:p>
        </p:txBody>
      </p:sp>
      <p:pic>
        <p:nvPicPr>
          <p:cNvPr id="549" name="Google Shape;549;p75"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50" name="Google Shape;550;p75"/>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67</a:t>
            </a:fld>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554"/>
        <p:cNvGrpSpPr/>
        <p:nvPr/>
      </p:nvGrpSpPr>
      <p:grpSpPr>
        <a:xfrm>
          <a:off x="0" y="0"/>
          <a:ext cx="0" cy="0"/>
          <a:chOff x="0" y="0"/>
          <a:chExt cx="0" cy="0"/>
        </a:xfrm>
      </p:grpSpPr>
      <p:sp>
        <p:nvSpPr>
          <p:cNvPr id="555" name="Google Shape;555;p76"/>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HOW DO YOU MANAGE TEST DATA?</a:t>
            </a:r>
            <a:endParaRPr sz="3600" b="0" i="0" u="none" strike="noStrike" cap="none">
              <a:solidFill>
                <a:srgbClr val="3F3F3F"/>
              </a:solidFill>
              <a:latin typeface="Oswald"/>
              <a:ea typeface="Oswald"/>
              <a:cs typeface="Oswald"/>
              <a:sym typeface="Oswald"/>
            </a:endParaRPr>
          </a:p>
        </p:txBody>
      </p:sp>
      <p:pic>
        <p:nvPicPr>
          <p:cNvPr id="556" name="Google Shape;556;p76"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57" name="Google Shape;557;p76"/>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SQL scripts?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Backups?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Don’t do it at all?</a:t>
            </a:r>
            <a:endParaRPr sz="3200">
              <a:solidFill>
                <a:srgbClr val="3F3F3F"/>
              </a:solidFill>
              <a:latin typeface="Helvetica Neue"/>
              <a:ea typeface="Helvetica Neue"/>
              <a:cs typeface="Helvetica Neue"/>
              <a:sym typeface="Helvetica Neue"/>
            </a:endParaRPr>
          </a:p>
        </p:txBody>
      </p:sp>
      <p:sp>
        <p:nvSpPr>
          <p:cNvPr id="558" name="Google Shape;558;p76"/>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68</a:t>
            </a:fld>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77"/>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DATA GENERATORS ARE A WAY...</a:t>
            </a:r>
            <a:endParaRPr sz="3600" b="0" i="0" u="none" strike="noStrike" cap="none">
              <a:solidFill>
                <a:srgbClr val="3F3F3F"/>
              </a:solidFill>
              <a:latin typeface="Oswald"/>
              <a:ea typeface="Oswald"/>
              <a:cs typeface="Oswald"/>
              <a:sym typeface="Oswald"/>
            </a:endParaRPr>
          </a:p>
        </p:txBody>
      </p:sp>
      <p:pic>
        <p:nvPicPr>
          <p:cNvPr id="564" name="Google Shape;564;p77"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65" name="Google Shape;565;p77"/>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DataMagic - provides datasets that can be used by your application and tests</a:t>
            </a:r>
            <a:endParaRPr sz="3200">
              <a:solidFill>
                <a:srgbClr val="3F3F3F"/>
              </a:solidFill>
              <a:latin typeface="Helvetica Neue"/>
              <a:ea typeface="Helvetica Neue"/>
              <a:cs typeface="Helvetica Neue"/>
              <a:sym typeface="Helvetica Neue"/>
            </a:endParaRPr>
          </a:p>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HipTest - commercial app for test &amp; test data management</a:t>
            </a:r>
            <a:endParaRPr sz="3200">
              <a:solidFill>
                <a:srgbClr val="3F3F3F"/>
              </a:solidFill>
              <a:latin typeface="Helvetica Neue"/>
              <a:ea typeface="Helvetica Neue"/>
              <a:cs typeface="Helvetica Neue"/>
              <a:sym typeface="Helvetica Neue"/>
            </a:endParaRPr>
          </a:p>
        </p:txBody>
      </p:sp>
      <p:sp>
        <p:nvSpPr>
          <p:cNvPr id="566" name="Google Shape;566;p77"/>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69</a:t>
            </a:fld>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570"/>
        <p:cNvGrpSpPr/>
        <p:nvPr/>
      </p:nvGrpSpPr>
      <p:grpSpPr>
        <a:xfrm>
          <a:off x="0" y="0"/>
          <a:ext cx="0" cy="0"/>
          <a:chOff x="0" y="0"/>
          <a:chExt cx="0" cy="0"/>
        </a:xfrm>
      </p:grpSpPr>
      <p:sp>
        <p:nvSpPr>
          <p:cNvPr id="571" name="Google Shape;571;p78"/>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LET’S DISCUSS!</a:t>
            </a:r>
            <a:endParaRPr sz="3600" b="0" i="0" u="none" strike="noStrike" cap="none">
              <a:solidFill>
                <a:srgbClr val="3F3F3F"/>
              </a:solidFill>
              <a:latin typeface="Oswald"/>
              <a:ea typeface="Oswald"/>
              <a:cs typeface="Oswald"/>
              <a:sym typeface="Oswald"/>
            </a:endParaRPr>
          </a:p>
        </p:txBody>
      </p:sp>
      <p:pic>
        <p:nvPicPr>
          <p:cNvPr id="572" name="Google Shape;572;p78"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73" name="Google Shape;573;p78"/>
          <p:cNvSpPr txBox="1"/>
          <p:nvPr/>
        </p:nvSpPr>
        <p:spPr>
          <a:xfrm>
            <a:off x="609600" y="1320345"/>
            <a:ext cx="8229600" cy="3008400"/>
          </a:xfrm>
          <a:prstGeom prst="rect">
            <a:avLst/>
          </a:prstGeom>
          <a:noFill/>
          <a:ln>
            <a:noFill/>
          </a:ln>
        </p:spPr>
        <p:txBody>
          <a:bodyPr spcFirstLastPara="1" wrap="square" lIns="91425" tIns="45700" rIns="91425" bIns="45700" anchor="t" anchorCtr="0">
            <a:noAutofit/>
          </a:bodyPr>
          <a:lstStyle/>
          <a:p>
            <a:pPr marL="457200" lvl="0" indent="-431800" algn="l" rtl="0">
              <a:spcBef>
                <a:spcPts val="0"/>
              </a:spcBef>
              <a:spcAft>
                <a:spcPts val="0"/>
              </a:spcAft>
              <a:buClr>
                <a:srgbClr val="3F3F3F"/>
              </a:buClr>
              <a:buSzPts val="3200"/>
              <a:buFont typeface="Helvetica Neue"/>
              <a:buChar char="●"/>
            </a:pPr>
            <a:r>
              <a:rPr lang="en-US" sz="3200">
                <a:solidFill>
                  <a:srgbClr val="3F3F3F"/>
                </a:solidFill>
                <a:latin typeface="Helvetica Neue"/>
                <a:ea typeface="Helvetica Neue"/>
                <a:cs typeface="Helvetica Neue"/>
                <a:sym typeface="Helvetica Neue"/>
              </a:rPr>
              <a:t>This is a highly subjective and context aware topic.</a:t>
            </a:r>
            <a:endParaRPr sz="3200">
              <a:solidFill>
                <a:srgbClr val="3F3F3F"/>
              </a:solidFill>
              <a:latin typeface="Helvetica Neue"/>
              <a:ea typeface="Helvetica Neue"/>
              <a:cs typeface="Helvetica Neue"/>
              <a:sym typeface="Helvetica Neue"/>
            </a:endParaRPr>
          </a:p>
        </p:txBody>
      </p:sp>
      <p:sp>
        <p:nvSpPr>
          <p:cNvPr id="574" name="Google Shape;574;p78"/>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70</a:t>
            </a:fld>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78"/>
        <p:cNvGrpSpPr/>
        <p:nvPr/>
      </p:nvGrpSpPr>
      <p:grpSpPr>
        <a:xfrm>
          <a:off x="0" y="0"/>
          <a:ext cx="0" cy="0"/>
          <a:chOff x="0" y="0"/>
          <a:chExt cx="0" cy="0"/>
        </a:xfrm>
      </p:grpSpPr>
      <p:sp>
        <p:nvSpPr>
          <p:cNvPr id="579" name="Google Shape;579;p79"/>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15 MIN BIO BREAK!</a:t>
            </a:r>
            <a:endParaRPr/>
          </a:p>
        </p:txBody>
      </p:sp>
      <p:pic>
        <p:nvPicPr>
          <p:cNvPr id="580" name="Google Shape;580;p79"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81" name="Google Shape;581;p79"/>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71</a:t>
            </a:fld>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585"/>
        <p:cNvGrpSpPr/>
        <p:nvPr/>
      </p:nvGrpSpPr>
      <p:grpSpPr>
        <a:xfrm>
          <a:off x="0" y="0"/>
          <a:ext cx="0" cy="0"/>
          <a:chOff x="0" y="0"/>
          <a:chExt cx="0" cy="0"/>
        </a:xfrm>
      </p:grpSpPr>
      <p:sp>
        <p:nvSpPr>
          <p:cNvPr id="586" name="Google Shape;586;p80"/>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WALKTHROUGH A SCENARIO</a:t>
            </a:r>
            <a:endParaRPr/>
          </a:p>
          <a:p>
            <a:pPr marL="0" lvl="0" indent="0" algn="ctr" rtl="0">
              <a:spcBef>
                <a:spcPts val="0"/>
              </a:spcBef>
              <a:spcAft>
                <a:spcPts val="0"/>
              </a:spcAft>
              <a:buNone/>
            </a:pPr>
            <a:r>
              <a:rPr lang="en-US"/>
              <a:t>FOR AN AJAX PAGE</a:t>
            </a:r>
            <a:endParaRPr/>
          </a:p>
        </p:txBody>
      </p:sp>
      <p:pic>
        <p:nvPicPr>
          <p:cNvPr id="587" name="Google Shape;587;p80"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88" name="Google Shape;588;p80"/>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72</a:t>
            </a:fld>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92"/>
        <p:cNvGrpSpPr/>
        <p:nvPr/>
      </p:nvGrpSpPr>
      <p:grpSpPr>
        <a:xfrm>
          <a:off x="0" y="0"/>
          <a:ext cx="0" cy="0"/>
          <a:chOff x="0" y="0"/>
          <a:chExt cx="0" cy="0"/>
        </a:xfrm>
      </p:grpSpPr>
      <p:sp>
        <p:nvSpPr>
          <p:cNvPr id="593" name="Google Shape;593;p81"/>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Clr>
                <a:schemeClr val="dk1"/>
              </a:buClr>
              <a:buSzPts val="1100"/>
              <a:buFont typeface="Arial"/>
              <a:buNone/>
            </a:pPr>
            <a:r>
              <a:rPr lang="en-US">
                <a:solidFill>
                  <a:schemeClr val="lt1"/>
                </a:solidFill>
              </a:rPr>
              <a:t>NOW YOU DO THE NEXT SCENARIO</a:t>
            </a:r>
            <a:endParaRPr>
              <a:solidFill>
                <a:schemeClr val="lt1"/>
              </a:solidFill>
            </a:endParaRPr>
          </a:p>
          <a:p>
            <a:pPr marL="0" lvl="0" indent="0" algn="ctr" rtl="0">
              <a:spcBef>
                <a:spcPts val="0"/>
              </a:spcBef>
              <a:spcAft>
                <a:spcPts val="0"/>
              </a:spcAft>
              <a:buClr>
                <a:schemeClr val="dk1"/>
              </a:buClr>
              <a:buSzPts val="1100"/>
              <a:buFont typeface="Arial"/>
              <a:buNone/>
            </a:pPr>
            <a:r>
              <a:rPr lang="en-US" sz="3000">
                <a:solidFill>
                  <a:schemeClr val="lt1"/>
                </a:solidFill>
              </a:rPr>
              <a:t>(discussion_board.feature Scenario #3)</a:t>
            </a:r>
            <a:endParaRPr>
              <a:solidFill>
                <a:schemeClr val="lt1"/>
              </a:solidFill>
            </a:endParaRPr>
          </a:p>
        </p:txBody>
      </p:sp>
      <p:pic>
        <p:nvPicPr>
          <p:cNvPr id="594" name="Google Shape;594;p81"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595" name="Google Shape;595;p81"/>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73</a:t>
            </a:fld>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99"/>
        <p:cNvGrpSpPr/>
        <p:nvPr/>
      </p:nvGrpSpPr>
      <p:grpSpPr>
        <a:xfrm>
          <a:off x="0" y="0"/>
          <a:ext cx="0" cy="0"/>
          <a:chOff x="0" y="0"/>
          <a:chExt cx="0" cy="0"/>
        </a:xfrm>
      </p:grpSpPr>
      <p:sp>
        <p:nvSpPr>
          <p:cNvPr id="600" name="Google Shape;600;p82"/>
          <p:cNvSpPr txBox="1">
            <a:spLocks noGrp="1"/>
          </p:cNvSpPr>
          <p:nvPr>
            <p:ph type="title"/>
          </p:nvPr>
        </p:nvSpPr>
        <p:spPr>
          <a:xfrm>
            <a:off x="457200" y="20381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pic>
        <p:nvPicPr>
          <p:cNvPr id="601" name="Google Shape;601;p82"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02" name="Google Shape;602;p82"/>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74</a:t>
            </a:fld>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show="0">
  <p:cSld>
    <p:spTree>
      <p:nvGrpSpPr>
        <p:cNvPr id="1" name="Shape 606"/>
        <p:cNvGrpSpPr/>
        <p:nvPr/>
      </p:nvGrpSpPr>
      <p:grpSpPr>
        <a:xfrm>
          <a:off x="0" y="0"/>
          <a:ext cx="0" cy="0"/>
          <a:chOff x="0" y="0"/>
          <a:chExt cx="0" cy="0"/>
        </a:xfrm>
      </p:grpSpPr>
      <p:sp>
        <p:nvSpPr>
          <p:cNvPr id="607" name="Google Shape;607;p83"/>
          <p:cNvSpPr txBox="1">
            <a:spLocks noGrp="1"/>
          </p:cNvSpPr>
          <p:nvPr>
            <p:ph type="title"/>
          </p:nvPr>
        </p:nvSpPr>
        <p:spPr>
          <a:xfrm>
            <a:off x="457200" y="205979"/>
            <a:ext cx="8229600" cy="8574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RETROSPECTIVE</a:t>
            </a:r>
            <a:endParaRPr sz="3600" b="0" i="0" u="none" strike="noStrike" cap="none">
              <a:solidFill>
                <a:srgbClr val="3F3F3F"/>
              </a:solidFill>
              <a:latin typeface="Oswald"/>
              <a:ea typeface="Oswald"/>
              <a:cs typeface="Oswald"/>
              <a:sym typeface="Oswald"/>
            </a:endParaRPr>
          </a:p>
        </p:txBody>
      </p:sp>
      <p:pic>
        <p:nvPicPr>
          <p:cNvPr id="608" name="Google Shape;608;p83"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09" name="Google Shape;609;p83"/>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75</a:t>
            </a:fld>
            <a:endParaRPr/>
          </a:p>
        </p:txBody>
      </p:sp>
      <p:pic>
        <p:nvPicPr>
          <p:cNvPr id="610" name="Google Shape;610;p83"/>
          <p:cNvPicPr preferRelativeResize="0"/>
          <p:nvPr/>
        </p:nvPicPr>
        <p:blipFill>
          <a:blip r:embed="rId4">
            <a:alphaModFix/>
          </a:blip>
          <a:stretch>
            <a:fillRect/>
          </a:stretch>
        </p:blipFill>
        <p:spPr>
          <a:xfrm>
            <a:off x="1998525" y="988725"/>
            <a:ext cx="5038051" cy="3778549"/>
          </a:xfrm>
          <a:prstGeom prst="rect">
            <a:avLst/>
          </a:prstGeom>
          <a:noFill/>
          <a:ln>
            <a:noFill/>
          </a:ln>
        </p:spPr>
      </p:pic>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show="0">
  <p:cSld>
    <p:spTree>
      <p:nvGrpSpPr>
        <p:cNvPr id="1" name="Shape 614"/>
        <p:cNvGrpSpPr/>
        <p:nvPr/>
      </p:nvGrpSpPr>
      <p:grpSpPr>
        <a:xfrm>
          <a:off x="0" y="0"/>
          <a:ext cx="0" cy="0"/>
          <a:chOff x="0" y="0"/>
          <a:chExt cx="0" cy="0"/>
        </a:xfrm>
      </p:grpSpPr>
      <p:pic>
        <p:nvPicPr>
          <p:cNvPr id="615" name="Google Shape;615;p84" descr="LeanDog_Otis.png"/>
          <p:cNvPicPr preferRelativeResize="0"/>
          <p:nvPr/>
        </p:nvPicPr>
        <p:blipFill rotWithShape="1">
          <a:blip r:embed="rId3">
            <a:alphaModFix/>
          </a:blip>
          <a:srcRect/>
          <a:stretch/>
        </p:blipFill>
        <p:spPr>
          <a:xfrm>
            <a:off x="8137283" y="4272485"/>
            <a:ext cx="818700" cy="814800"/>
          </a:xfrm>
          <a:prstGeom prst="rect">
            <a:avLst/>
          </a:prstGeom>
          <a:noFill/>
          <a:ln>
            <a:noFill/>
          </a:ln>
        </p:spPr>
      </p:pic>
      <p:sp>
        <p:nvSpPr>
          <p:cNvPr id="616" name="Google Shape;616;p84"/>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None/>
            </a:pPr>
            <a:fld id="{00000000-1234-1234-1234-123412341234}" type="slidenum">
              <a:rPr lang="en-US"/>
              <a:t>76</a:t>
            </a:fld>
            <a:endParaRPr/>
          </a:p>
        </p:txBody>
      </p:sp>
      <p:pic>
        <p:nvPicPr>
          <p:cNvPr id="617" name="Google Shape;617;p84"/>
          <p:cNvPicPr preferRelativeResize="0"/>
          <p:nvPr/>
        </p:nvPicPr>
        <p:blipFill>
          <a:blip r:embed="rId4">
            <a:alphaModFix/>
          </a:blip>
          <a:stretch>
            <a:fillRect/>
          </a:stretch>
        </p:blipFill>
        <p:spPr>
          <a:xfrm>
            <a:off x="1345700" y="-161562"/>
            <a:ext cx="6452598" cy="4462463"/>
          </a:xfrm>
          <a:prstGeom prst="rect">
            <a:avLst/>
          </a:prstGeom>
          <a:noFill/>
          <a:ln>
            <a:noFill/>
          </a:ln>
        </p:spPr>
      </p:pic>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pic>
        <p:nvPicPr>
          <p:cNvPr id="623" name="Google Shape;623;p85" descr="LeanDog_Otis.png"/>
          <p:cNvPicPr preferRelativeResize="0"/>
          <p:nvPr/>
        </p:nvPicPr>
        <p:blipFill rotWithShape="1">
          <a:blip r:embed="rId4">
            <a:alphaModFix/>
          </a:blip>
          <a:srcRect/>
          <a:stretch/>
        </p:blipFill>
        <p:spPr>
          <a:xfrm>
            <a:off x="8137283" y="4272485"/>
            <a:ext cx="818741" cy="814668"/>
          </a:xfrm>
          <a:prstGeom prst="rect">
            <a:avLst/>
          </a:prstGeom>
          <a:noFill/>
          <a:ln>
            <a:noFill/>
          </a:ln>
        </p:spPr>
      </p:pic>
      <p:sp>
        <p:nvSpPr>
          <p:cNvPr id="624" name="Google Shape;624;p85"/>
          <p:cNvSpPr txBox="1"/>
          <p:nvPr/>
        </p:nvSpPr>
        <p:spPr>
          <a:xfrm>
            <a:off x="457200" y="518110"/>
            <a:ext cx="7863881" cy="3847207"/>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b="1">
                <a:solidFill>
                  <a:schemeClr val="lt1"/>
                </a:solidFill>
                <a:latin typeface="Oswald"/>
                <a:ea typeface="Oswald"/>
                <a:cs typeface="Oswald"/>
                <a:sym typeface="Oswald"/>
              </a:rPr>
              <a:t>THE END</a:t>
            </a:r>
            <a:endParaRPr sz="9600" b="1">
              <a:solidFill>
                <a:srgbClr val="FFFFFF"/>
              </a:solidFill>
              <a:latin typeface="Oswald"/>
              <a:ea typeface="Oswald"/>
              <a:cs typeface="Oswald"/>
              <a:sym typeface="Oswald"/>
            </a:endParaRPr>
          </a:p>
          <a:p>
            <a:pPr marL="0" marR="0" lvl="0" indent="0" algn="l" rtl="0">
              <a:spcBef>
                <a:spcPts val="0"/>
              </a:spcBef>
              <a:spcAft>
                <a:spcPts val="0"/>
              </a:spcAft>
              <a:buNone/>
            </a:pPr>
            <a:endParaRPr>
              <a:latin typeface="Oswald"/>
              <a:ea typeface="Oswald"/>
              <a:cs typeface="Oswald"/>
              <a:sym typeface="Oswald"/>
            </a:endParaRPr>
          </a:p>
          <a:p>
            <a:pPr marL="0" marR="0" lvl="0" indent="0" algn="l" rtl="0">
              <a:spcBef>
                <a:spcPts val="0"/>
              </a:spcBef>
              <a:spcAft>
                <a:spcPts val="0"/>
              </a:spcAft>
              <a:buNone/>
            </a:pPr>
            <a:endParaRPr sz="5400" b="1">
              <a:solidFill>
                <a:schemeClr val="lt1"/>
              </a:solidFill>
              <a:latin typeface="Oswald"/>
              <a:ea typeface="Oswald"/>
              <a:cs typeface="Oswald"/>
              <a:sym typeface="Oswald"/>
            </a:endParaRPr>
          </a:p>
        </p:txBody>
      </p:sp>
      <p:sp>
        <p:nvSpPr>
          <p:cNvPr id="625" name="Google Shape;625;p85"/>
          <p:cNvSpPr txBox="1"/>
          <p:nvPr/>
        </p:nvSpPr>
        <p:spPr>
          <a:xfrm>
            <a:off x="457200" y="4595250"/>
            <a:ext cx="3837600" cy="378900"/>
          </a:xfrm>
          <a:prstGeom prst="rect">
            <a:avLst/>
          </a:prstGeom>
          <a:noFill/>
          <a:ln>
            <a:noFill/>
          </a:ln>
        </p:spPr>
        <p:txBody>
          <a:bodyPr spcFirstLastPara="1" wrap="square" lIns="91425" tIns="91425" rIns="91425" bIns="91425" anchor="t" anchorCtr="0">
            <a:noAutofit/>
          </a:bodyPr>
          <a:lstStyle/>
          <a:p>
            <a:pPr marL="0" lvl="0" indent="0" algn="l" rtl="0">
              <a:spcBef>
                <a:spcPts val="0"/>
              </a:spcBef>
              <a:spcAft>
                <a:spcPts val="0"/>
              </a:spcAft>
              <a:buNone/>
            </a:pPr>
            <a:r>
              <a:rPr lang="en-US">
                <a:solidFill>
                  <a:schemeClr val="lt1"/>
                </a:solidFill>
                <a:latin typeface="Oswald"/>
                <a:ea typeface="Oswald"/>
                <a:cs typeface="Oswald"/>
                <a:sym typeface="Oswald"/>
              </a:rPr>
              <a:t>(THAT IS SOME GREAT LOOKING BAMBOO FLOORING!)</a:t>
            </a:r>
            <a:endParaRPr>
              <a:solidFill>
                <a:schemeClr val="lt1"/>
              </a:solidFill>
              <a:latin typeface="Oswald"/>
              <a:ea typeface="Oswald"/>
              <a:cs typeface="Oswald"/>
              <a:sym typeface="Oswald"/>
            </a:endParaRPr>
          </a:p>
        </p:txBody>
      </p:sp>
      <p:sp>
        <p:nvSpPr>
          <p:cNvPr id="626" name="Google Shape;626;p85"/>
          <p:cNvSpPr txBox="1">
            <a:spLocks noGrp="1"/>
          </p:cNvSpPr>
          <p:nvPr>
            <p:ph type="sldNum" idx="12"/>
          </p:nvPr>
        </p:nvSpPr>
        <p:spPr>
          <a:xfrm>
            <a:off x="144900" y="4767263"/>
            <a:ext cx="2133600" cy="273900"/>
          </a:xfrm>
          <a:prstGeom prst="rect">
            <a:avLst/>
          </a:prstGeom>
        </p:spPr>
        <p:txBody>
          <a:bodyPr spcFirstLastPara="1" wrap="square" lIns="91425" tIns="45700" rIns="91425" bIns="45700" anchor="ctr" anchorCtr="0">
            <a:noAutofit/>
          </a:bodyPr>
          <a:lstStyle/>
          <a:p>
            <a:pPr marL="0" lvl="0" indent="0" algn="l" rtl="0">
              <a:spcBef>
                <a:spcPts val="0"/>
              </a:spcBef>
              <a:spcAft>
                <a:spcPts val="0"/>
              </a:spcAft>
              <a:buClr>
                <a:srgbClr val="000000"/>
              </a:buClr>
              <a:buFont typeface="Arial"/>
              <a:buNone/>
            </a:pPr>
            <a:fld id="{00000000-1234-1234-1234-123412341234}" type="slidenum">
              <a:rPr lang="en-US"/>
              <a:t>77</a:t>
            </a:fld>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8</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7466</TotalTime>
  <Words>8197</Words>
  <Application>Microsoft Macintosh PowerPoint</Application>
  <PresentationFormat>On-screen Show (16:9)</PresentationFormat>
  <Paragraphs>1039</Paragraphs>
  <Slides>77</Slides>
  <Notes>77</Notes>
  <HiddenSlides>2</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77</vt:i4>
      </vt:variant>
    </vt:vector>
  </HeadingPairs>
  <TitlesOfParts>
    <vt:vector size="85" baseType="lpstr">
      <vt:lpstr>Calibri</vt:lpstr>
      <vt:lpstr>Arial</vt:lpstr>
      <vt:lpstr>Garamond</vt:lpstr>
      <vt:lpstr>Dank Mono</vt:lpstr>
      <vt:lpstr>Oswald</vt:lpstr>
      <vt:lpstr>Consolas</vt:lpstr>
      <vt:lpstr>Helvetica Neue</vt:lpstr>
      <vt:lpstr>Office Theme</vt:lpstr>
      <vt:lpstr>ATDD</vt:lpstr>
      <vt:lpstr>Justin Beall</vt:lpstr>
      <vt:lpstr>INTRODUCTIONS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NEXT TWO SCENARIOS  03_puppies puppies.feature Scenarios #2 &amp; #3</vt:lpstr>
      <vt:lpstr>Review</vt:lpstr>
      <vt:lpstr>BREAK</vt:lpstr>
      <vt:lpstr>LET’S REVIEW!</vt:lpstr>
      <vt:lpstr>WALKTHROUGH A COMPOUND STEP SCENARIO</vt:lpstr>
      <vt:lpstr>NOW YOU DO THE NEXT 2 SCENARIOS (adopt_puppies.feature Scenarios #5 &amp; 6)</vt:lpstr>
      <vt:lpstr>LET’S REVIEW!</vt:lpstr>
      <vt:lpstr>WALKTHROUGH A CALCULATED ELEMENT SCENARIO</vt:lpstr>
      <vt:lpstr>TAGS, THE COMMAND LINE, AND OTHER SUNDRIES</vt:lpstr>
      <vt:lpstr>TAGS</vt:lpstr>
      <vt:lpstr>USAGE OF TAGS</vt:lpstr>
      <vt:lpstr>TAGS &amp; HOOKS</vt:lpstr>
      <vt:lpstr>TAGS &amp; COMMAND LINE</vt:lpstr>
      <vt:lpstr>TAGS &amp; RUBYMINE RUN CONFIGURATION</vt:lpstr>
      <vt:lpstr>PROFILES</vt:lpstr>
      <vt:lpstr>PROFILES &amp; COMMAND LINE</vt:lpstr>
      <vt:lpstr>TAGS &amp; PROFILES WRAPUP</vt:lpstr>
      <vt:lpstr>PowerPoint Presentation</vt:lpstr>
      <vt:lpstr>WALKTHROUGH A SCENARIO THAT USES A DATA TABLE</vt:lpstr>
      <vt:lpstr>NOW YOU DO THE NEXT SCENARIO (adopt_puppies.feature Scenario #8)</vt:lpstr>
      <vt:lpstr>LET’S REVIEW!</vt:lpstr>
      <vt:lpstr>DAY 1 - WRAP UP!</vt:lpstr>
      <vt:lpstr>PowerPoint Presentation</vt:lpstr>
      <vt:lpstr>RECAP</vt:lpstr>
      <vt:lpstr>WALKTHROUGH A SCENARIO THAT USES AN OUTLINE</vt:lpstr>
      <vt:lpstr>NOW YOU DO THE NEXT SCENARIO (adopt_puppies.feature Scenario #9)</vt:lpstr>
      <vt:lpstr>LET’S REVIEW!</vt:lpstr>
      <vt:lpstr>WALKTHROUGH A SCENARIO THAT USES A BACKGROUND</vt:lpstr>
      <vt:lpstr>NOW YOU DO THE NEXT SCENARIO</vt:lpstr>
      <vt:lpstr>LET’S REVIEW!</vt:lpstr>
      <vt:lpstr>15 MIN BIO BREAK!</vt:lpstr>
      <vt:lpstr>WHICH IS BETTER IN STEP DEFINITIONS?</vt:lpstr>
      <vt:lpstr>PAGEOBJECT PATTERN</vt:lpstr>
      <vt:lpstr>PAGEOBJECT</vt:lpstr>
      <vt:lpstr>PAGEOBJECT - SERVICES</vt:lpstr>
      <vt:lpstr>PAGEOBJECT - SHARED SERVICES</vt:lpstr>
      <vt:lpstr>PAGEOBJECT - IMPLEMENTATIONS</vt:lpstr>
      <vt:lpstr>WALKTHROUGH IMPLEMENTING AN EXAMPLE PAGEOBJECT</vt:lpstr>
      <vt:lpstr>NOW YOU CREATE YOUR OWN PAGEOBJECTS (Just practice, don’t worry about Done)</vt:lpstr>
      <vt:lpstr>LET’S REVIEW!</vt:lpstr>
      <vt:lpstr>TEST FIXTURES, DATA MANAGEMENT, AND OTHER SUNDRIES</vt:lpstr>
      <vt:lpstr>HOW DO YOU MANAGE TEST DATA?</vt:lpstr>
      <vt:lpstr>DATA GENERATORS ARE A WAY...</vt:lpstr>
      <vt:lpstr>LET’S DISCUSS!</vt:lpstr>
      <vt:lpstr>15 MIN BIO BREAK!</vt:lpstr>
      <vt:lpstr>WALKTHROUGH A SCENARIO FOR AN AJAX PAGE</vt:lpstr>
      <vt:lpstr>NOW YOU DO THE NEXT SCENARIO (discussion_board.feature Scenario #3)</vt:lpstr>
      <vt:lpstr>LET’S REVIEW</vt:lpstr>
      <vt:lpstr>RETROSPECTIVE</vt:lpstr>
      <vt:lpstr>PowerPoint Presentation</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16</cp:revision>
  <dcterms:modified xsi:type="dcterms:W3CDTF">2021-09-19T16:47:58Z</dcterms:modified>
</cp:coreProperties>
</file>